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bin" ContentType="application/vnd.openxmlformats-officedocument.presentationml.printerSettings"/>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257" r:id="rId3"/>
    <p:sldId id="258" r:id="rId4"/>
    <p:sldId id="259" r:id="rId5"/>
    <p:sldId id="261" r:id="rId6"/>
    <p:sldId id="277" r:id="rId7"/>
    <p:sldId id="276" r:id="rId8"/>
    <p:sldId id="278" r:id="rId9"/>
    <p:sldId id="269" r:id="rId10"/>
    <p:sldId id="282" r:id="rId11"/>
    <p:sldId id="263" r:id="rId12"/>
    <p:sldId id="262" r:id="rId13"/>
    <p:sldId id="270" r:id="rId14"/>
    <p:sldId id="279" r:id="rId15"/>
    <p:sldId id="280" r:id="rId16"/>
    <p:sldId id="264" r:id="rId17"/>
    <p:sldId id="281" r:id="rId18"/>
    <p:sldId id="271" r:id="rId19"/>
    <p:sldId id="283" r:id="rId20"/>
    <p:sldId id="284" r:id="rId21"/>
    <p:sldId id="286" r:id="rId22"/>
    <p:sldId id="285" r:id="rId23"/>
    <p:sldId id="266" r:id="rId24"/>
    <p:sldId id="267" r:id="rId25"/>
    <p:sldId id="265" r:id="rId26"/>
    <p:sldId id="272" r:id="rId27"/>
    <p:sldId id="287" r:id="rId28"/>
    <p:sldId id="288" r:id="rId29"/>
    <p:sldId id="289" r:id="rId30"/>
    <p:sldId id="290" r:id="rId31"/>
    <p:sldId id="274" r:id="rId32"/>
    <p:sldId id="27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262" autoAdjust="0"/>
  </p:normalViewPr>
  <p:slideViewPr>
    <p:cSldViewPr snapToGrid="0" snapToObjects="1">
      <p:cViewPr>
        <p:scale>
          <a:sx n="75" d="100"/>
          <a:sy n="75" d="100"/>
        </p:scale>
        <p:origin x="-336"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BBA0FD-445D-2444-8F21-093A37F95BA1}" type="datetimeFigureOut">
              <a:rPr lang="en-US" smtClean="0"/>
              <a:t>5/4/13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F4F1D0-A201-EF4A-A547-BA3EAAFC2EE2}" type="slidenum">
              <a:rPr lang="en-US" smtClean="0"/>
              <a:t>‹#›</a:t>
            </a:fld>
            <a:endParaRPr lang="en-US"/>
          </a:p>
        </p:txBody>
      </p:sp>
    </p:spTree>
    <p:extLst>
      <p:ext uri="{BB962C8B-B14F-4D97-AF65-F5344CB8AC3E}">
        <p14:creationId xmlns:p14="http://schemas.microsoft.com/office/powerpoint/2010/main" val="10067601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Introduction, roadmap for today</a:t>
            </a:r>
          </a:p>
          <a:p>
            <a:r>
              <a:rPr lang="en-US" dirty="0" smtClean="0"/>
              <a:t>Poll</a:t>
            </a:r>
            <a:r>
              <a:rPr lang="en-US" baseline="0" dirty="0" smtClean="0"/>
              <a:t> everywhere, later teamwork</a:t>
            </a:r>
          </a:p>
          <a:p>
            <a:r>
              <a:rPr lang="en-US" baseline="0" dirty="0" smtClean="0"/>
              <a:t>4 themes today: sustainability, sense of place, capacity for change,  pedagogical support</a:t>
            </a:r>
          </a:p>
          <a:p>
            <a:r>
              <a:rPr lang="en-US" baseline="0" dirty="0" smtClean="0"/>
              <a:t>Interactive </a:t>
            </a:r>
            <a:endParaRPr lang="en-US" dirty="0"/>
          </a:p>
        </p:txBody>
      </p:sp>
      <p:sp>
        <p:nvSpPr>
          <p:cNvPr id="4" name="Slide Number Placeholder 3"/>
          <p:cNvSpPr>
            <a:spLocks noGrp="1"/>
          </p:cNvSpPr>
          <p:nvPr>
            <p:ph type="sldNum" sz="quarter" idx="10"/>
          </p:nvPr>
        </p:nvSpPr>
        <p:spPr/>
        <p:txBody>
          <a:bodyPr/>
          <a:lstStyle/>
          <a:p>
            <a:fld id="{A5F4F1D0-A201-EF4A-A547-BA3EAAFC2EE2}" type="slidenum">
              <a:rPr lang="en-US" smtClean="0"/>
              <a:t>1</a:t>
            </a:fld>
            <a:endParaRPr lang="en-US"/>
          </a:p>
        </p:txBody>
      </p:sp>
    </p:spTree>
    <p:extLst>
      <p:ext uri="{BB962C8B-B14F-4D97-AF65-F5344CB8AC3E}">
        <p14:creationId xmlns:p14="http://schemas.microsoft.com/office/powerpoint/2010/main" val="2143207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Interior</a:t>
            </a:r>
            <a:r>
              <a:rPr lang="en-US" baseline="0" dirty="0" smtClean="0"/>
              <a:t> designer helped to create “living room” spaces throughout – give it a more comfy feel, brought color to otherwise beige space, ability to see students working (see and be seen)</a:t>
            </a:r>
            <a:endParaRPr lang="en-US" dirty="0"/>
          </a:p>
        </p:txBody>
      </p:sp>
      <p:sp>
        <p:nvSpPr>
          <p:cNvPr id="4" name="Slide Number Placeholder 3"/>
          <p:cNvSpPr>
            <a:spLocks noGrp="1"/>
          </p:cNvSpPr>
          <p:nvPr>
            <p:ph type="sldNum" sz="quarter" idx="10"/>
          </p:nvPr>
        </p:nvSpPr>
        <p:spPr/>
        <p:txBody>
          <a:bodyPr/>
          <a:lstStyle/>
          <a:p>
            <a:fld id="{A5F4F1D0-A201-EF4A-A547-BA3EAAFC2EE2}" type="slidenum">
              <a:rPr lang="en-US" smtClean="0"/>
              <a:t>10</a:t>
            </a:fld>
            <a:endParaRPr lang="en-US"/>
          </a:p>
        </p:txBody>
      </p:sp>
    </p:spTree>
    <p:extLst>
      <p:ext uri="{BB962C8B-B14F-4D97-AF65-F5344CB8AC3E}">
        <p14:creationId xmlns:p14="http://schemas.microsoft.com/office/powerpoint/2010/main" val="3634755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Allows</a:t>
            </a:r>
            <a:r>
              <a:rPr lang="en-US" baseline="0" dirty="0" smtClean="0"/>
              <a:t> instructor to be more engaged, students more part of class, interaction between students, more flexible, supports team based learning</a:t>
            </a:r>
            <a:endParaRPr lang="en-US" dirty="0"/>
          </a:p>
        </p:txBody>
      </p:sp>
      <p:sp>
        <p:nvSpPr>
          <p:cNvPr id="4" name="Slide Number Placeholder 3"/>
          <p:cNvSpPr>
            <a:spLocks noGrp="1"/>
          </p:cNvSpPr>
          <p:nvPr>
            <p:ph type="sldNum" sz="quarter" idx="10"/>
          </p:nvPr>
        </p:nvSpPr>
        <p:spPr/>
        <p:txBody>
          <a:bodyPr/>
          <a:lstStyle/>
          <a:p>
            <a:fld id="{A5F4F1D0-A201-EF4A-A547-BA3EAAFC2EE2}" type="slidenum">
              <a:rPr lang="en-US" smtClean="0"/>
              <a:t>11</a:t>
            </a:fld>
            <a:endParaRPr lang="en-US"/>
          </a:p>
        </p:txBody>
      </p:sp>
    </p:spTree>
    <p:extLst>
      <p:ext uri="{BB962C8B-B14F-4D97-AF65-F5344CB8AC3E}">
        <p14:creationId xmlns:p14="http://schemas.microsoft.com/office/powerpoint/2010/main" val="3483815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Librarian and</a:t>
            </a:r>
            <a:r>
              <a:rPr lang="en-US" baseline="0" dirty="0" smtClean="0"/>
              <a:t> student working closely together. Classroom and research consultations</a:t>
            </a:r>
            <a:endParaRPr lang="en-US" dirty="0"/>
          </a:p>
        </p:txBody>
      </p:sp>
      <p:sp>
        <p:nvSpPr>
          <p:cNvPr id="4" name="Slide Number Placeholder 3"/>
          <p:cNvSpPr>
            <a:spLocks noGrp="1"/>
          </p:cNvSpPr>
          <p:nvPr>
            <p:ph type="sldNum" sz="quarter" idx="10"/>
          </p:nvPr>
        </p:nvSpPr>
        <p:spPr/>
        <p:txBody>
          <a:bodyPr/>
          <a:lstStyle/>
          <a:p>
            <a:fld id="{A5F4F1D0-A201-EF4A-A547-BA3EAAFC2EE2}" type="slidenum">
              <a:rPr lang="en-US" smtClean="0"/>
              <a:t>12</a:t>
            </a:fld>
            <a:endParaRPr lang="en-US"/>
          </a:p>
        </p:txBody>
      </p:sp>
    </p:spTree>
    <p:extLst>
      <p:ext uri="{BB962C8B-B14F-4D97-AF65-F5344CB8AC3E}">
        <p14:creationId xmlns:p14="http://schemas.microsoft.com/office/powerpoint/2010/main" val="3088808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How we addressed these areas: </a:t>
            </a:r>
            <a:endParaRPr lang="en-US" dirty="0" smtClean="0">
              <a:effectLst/>
            </a:endParaRPr>
          </a:p>
          <a:p>
            <a:pPr rtl="0"/>
            <a:r>
              <a:rPr lang="en-US" sz="1200" b="1" i="0" u="none" strike="noStrike" kern="1200" dirty="0" smtClean="0">
                <a:solidFill>
                  <a:schemeClr val="tx1"/>
                </a:solidFill>
                <a:effectLst/>
                <a:latin typeface="+mn-lt"/>
                <a:ea typeface="+mn-ea"/>
                <a:cs typeface="+mn-cs"/>
              </a:rPr>
              <a:t>capacity for change</a:t>
            </a:r>
            <a:r>
              <a:rPr lang="en-US" sz="1200" b="0" i="0" u="none" strike="noStrike" kern="1200" dirty="0" smtClean="0">
                <a:solidFill>
                  <a:schemeClr val="tx1"/>
                </a:solidFill>
                <a:effectLst/>
                <a:latin typeface="+mn-lt"/>
                <a:ea typeface="+mn-ea"/>
                <a:cs typeface="+mn-cs"/>
              </a:rPr>
              <a:t> - DRRT Walls, project on 4 walls/change configuration; Media::scape - USB plugin, don’t over-program the space</a:t>
            </a:r>
            <a:endParaRPr lang="en-US" dirty="0" smtClean="0">
              <a:effectLst/>
            </a:endParaRPr>
          </a:p>
        </p:txBody>
      </p:sp>
      <p:sp>
        <p:nvSpPr>
          <p:cNvPr id="4" name="Slide Number Placeholder 3"/>
          <p:cNvSpPr>
            <a:spLocks noGrp="1"/>
          </p:cNvSpPr>
          <p:nvPr>
            <p:ph type="sldNum" sz="quarter" idx="10"/>
          </p:nvPr>
        </p:nvSpPr>
        <p:spPr/>
        <p:txBody>
          <a:bodyPr/>
          <a:lstStyle/>
          <a:p>
            <a:fld id="{A5F4F1D0-A201-EF4A-A547-BA3EAAFC2EE2}" type="slidenum">
              <a:rPr lang="en-US" smtClean="0"/>
              <a:t>13</a:t>
            </a:fld>
            <a:endParaRPr lang="en-US"/>
          </a:p>
        </p:txBody>
      </p:sp>
    </p:spTree>
    <p:extLst>
      <p:ext uri="{BB962C8B-B14F-4D97-AF65-F5344CB8AC3E}">
        <p14:creationId xmlns:p14="http://schemas.microsoft.com/office/powerpoint/2010/main" val="3312866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Customizable, pre-fab interior walls, reconfigurable</a:t>
            </a:r>
            <a:r>
              <a:rPr lang="en-US" baseline="0" dirty="0" smtClean="0"/>
              <a:t> and reused if needed</a:t>
            </a:r>
          </a:p>
          <a:p>
            <a:r>
              <a:rPr lang="en-US" baseline="0" dirty="0" smtClean="0"/>
              <a:t>Do it right this time</a:t>
            </a:r>
            <a:endParaRPr lang="en-US" dirty="0"/>
          </a:p>
        </p:txBody>
      </p:sp>
      <p:sp>
        <p:nvSpPr>
          <p:cNvPr id="4" name="Slide Number Placeholder 3"/>
          <p:cNvSpPr>
            <a:spLocks noGrp="1"/>
          </p:cNvSpPr>
          <p:nvPr>
            <p:ph type="sldNum" sz="quarter" idx="10"/>
          </p:nvPr>
        </p:nvSpPr>
        <p:spPr/>
        <p:txBody>
          <a:bodyPr/>
          <a:lstStyle/>
          <a:p>
            <a:fld id="{A5F4F1D0-A201-EF4A-A547-BA3EAAFC2EE2}" type="slidenum">
              <a:rPr lang="en-US" smtClean="0"/>
              <a:t>14</a:t>
            </a:fld>
            <a:endParaRPr lang="en-US"/>
          </a:p>
        </p:txBody>
      </p:sp>
    </p:spTree>
    <p:extLst>
      <p:ext uri="{BB962C8B-B14F-4D97-AF65-F5344CB8AC3E}">
        <p14:creationId xmlns:p14="http://schemas.microsoft.com/office/powerpoint/2010/main" val="619474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Allow to easily form teams, can change projection configuration to fit a large or small classroom</a:t>
            </a:r>
            <a:endParaRPr lang="en-US" dirty="0"/>
          </a:p>
        </p:txBody>
      </p:sp>
      <p:sp>
        <p:nvSpPr>
          <p:cNvPr id="4" name="Slide Number Placeholder 3"/>
          <p:cNvSpPr>
            <a:spLocks noGrp="1"/>
          </p:cNvSpPr>
          <p:nvPr>
            <p:ph type="sldNum" sz="quarter" idx="10"/>
          </p:nvPr>
        </p:nvSpPr>
        <p:spPr/>
        <p:txBody>
          <a:bodyPr/>
          <a:lstStyle/>
          <a:p>
            <a:fld id="{A5F4F1D0-A201-EF4A-A547-BA3EAAFC2EE2}" type="slidenum">
              <a:rPr lang="en-US" smtClean="0"/>
              <a:t>15</a:t>
            </a:fld>
            <a:endParaRPr lang="en-US"/>
          </a:p>
        </p:txBody>
      </p:sp>
    </p:spTree>
    <p:extLst>
      <p:ext uri="{BB962C8B-B14F-4D97-AF65-F5344CB8AC3E}">
        <p14:creationId xmlns:p14="http://schemas.microsoft.com/office/powerpoint/2010/main" val="3462111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Mediascapes</a:t>
            </a:r>
            <a:r>
              <a:rPr lang="en-US" dirty="0" smtClean="0"/>
              <a:t> allow connection</a:t>
            </a:r>
            <a:r>
              <a:rPr lang="en-US" baseline="0" dirty="0" smtClean="0"/>
              <a:t> by simple USB connection….for now works on most computers, allows more </a:t>
            </a:r>
            <a:r>
              <a:rPr lang="en-US" baseline="0" dirty="0" err="1" smtClean="0"/>
              <a:t>flexibiliy</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5F4F1D0-A201-EF4A-A547-BA3EAAFC2EE2}" type="slidenum">
              <a:rPr lang="en-US" smtClean="0"/>
              <a:t>16</a:t>
            </a:fld>
            <a:endParaRPr lang="en-US"/>
          </a:p>
        </p:txBody>
      </p:sp>
    </p:spTree>
    <p:extLst>
      <p:ext uri="{BB962C8B-B14F-4D97-AF65-F5344CB8AC3E}">
        <p14:creationId xmlns:p14="http://schemas.microsoft.com/office/powerpoint/2010/main" val="599901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Adjustable desks to accommodate needs</a:t>
            </a:r>
            <a:endParaRPr lang="en-US" dirty="0"/>
          </a:p>
        </p:txBody>
      </p:sp>
      <p:sp>
        <p:nvSpPr>
          <p:cNvPr id="4" name="Slide Number Placeholder 3"/>
          <p:cNvSpPr>
            <a:spLocks noGrp="1"/>
          </p:cNvSpPr>
          <p:nvPr>
            <p:ph type="sldNum" sz="quarter" idx="10"/>
          </p:nvPr>
        </p:nvSpPr>
        <p:spPr/>
        <p:txBody>
          <a:bodyPr/>
          <a:lstStyle/>
          <a:p>
            <a:fld id="{A5F4F1D0-A201-EF4A-A547-BA3EAAFC2EE2}" type="slidenum">
              <a:rPr lang="en-US" smtClean="0"/>
              <a:t>17</a:t>
            </a:fld>
            <a:endParaRPr lang="en-US"/>
          </a:p>
        </p:txBody>
      </p:sp>
    </p:spTree>
    <p:extLst>
      <p:ext uri="{BB962C8B-B14F-4D97-AF65-F5344CB8AC3E}">
        <p14:creationId xmlns:p14="http://schemas.microsoft.com/office/powerpoint/2010/main" val="4232797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smtClean="0">
                <a:solidFill>
                  <a:schemeClr val="tx1"/>
                </a:solidFill>
                <a:effectLst/>
                <a:latin typeface="+mn-lt"/>
                <a:ea typeface="+mn-ea"/>
                <a:cs typeface="+mn-cs"/>
              </a:rPr>
              <a:t>pedagogical support</a:t>
            </a:r>
            <a:r>
              <a:rPr lang="en-US" sz="1200" b="0" i="0" u="none" strike="noStrike" kern="1200" dirty="0" smtClean="0">
                <a:solidFill>
                  <a:schemeClr val="tx1"/>
                </a:solidFill>
                <a:effectLst/>
                <a:latin typeface="+mn-lt"/>
                <a:ea typeface="+mn-ea"/>
                <a:cs typeface="+mn-cs"/>
              </a:rPr>
              <a:t> - shared classroom with MC; consultants (MC and ITS) are physically adjacent; needed Macs for media, worked with ITS to fund workstations</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A5F4F1D0-A201-EF4A-A547-BA3EAAFC2EE2}" type="slidenum">
              <a:rPr lang="en-US" smtClean="0"/>
              <a:t>18</a:t>
            </a:fld>
            <a:endParaRPr lang="en-US"/>
          </a:p>
        </p:txBody>
      </p:sp>
    </p:spTree>
    <p:extLst>
      <p:ext uri="{BB962C8B-B14F-4D97-AF65-F5344CB8AC3E}">
        <p14:creationId xmlns:p14="http://schemas.microsoft.com/office/powerpoint/2010/main" val="3312866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F4F1D0-A201-EF4A-A547-BA3EAAFC2EE2}" type="slidenum">
              <a:rPr lang="en-US" smtClean="0"/>
              <a:t>19</a:t>
            </a:fld>
            <a:endParaRPr lang="en-US"/>
          </a:p>
        </p:txBody>
      </p:sp>
    </p:spTree>
    <p:extLst>
      <p:ext uri="{BB962C8B-B14F-4D97-AF65-F5344CB8AC3E}">
        <p14:creationId xmlns:p14="http://schemas.microsoft.com/office/powerpoint/2010/main" val="3367642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2800" b="0" i="0" u="none" strike="noStrike" kern="1200" dirty="0" smtClean="0">
              <a:solidFill>
                <a:schemeClr val="tx1"/>
              </a:solidFill>
              <a:effectLst/>
              <a:latin typeface="+mn-lt"/>
              <a:ea typeface="+mn-ea"/>
              <a:cs typeface="+mn-cs"/>
            </a:endParaRPr>
          </a:p>
          <a:p>
            <a:pPr rtl="0"/>
            <a:r>
              <a:rPr lang="en-US" sz="2800" b="0" i="0" u="none" strike="noStrike" kern="1200" dirty="0" smtClean="0">
                <a:solidFill>
                  <a:schemeClr val="tx1"/>
                </a:solidFill>
                <a:effectLst/>
                <a:latin typeface="+mn-lt"/>
                <a:ea typeface="+mn-ea"/>
                <a:cs typeface="+mn-cs"/>
              </a:rPr>
              <a:t>&lt;?xml version="1.0" encoding="ISO-8859-1" ?&gt;</a:t>
            </a:r>
          </a:p>
          <a:p>
            <a:pPr rtl="0"/>
            <a:r>
              <a:rPr lang="en-US" sz="2800" b="0" i="0" u="none" strike="noStrike" kern="1200" dirty="0" smtClean="0">
                <a:solidFill>
                  <a:schemeClr val="tx1"/>
                </a:solidFill>
                <a:effectLst/>
                <a:latin typeface="+mn-lt"/>
                <a:ea typeface="+mn-ea"/>
                <a:cs typeface="+mn-cs"/>
              </a:rPr>
              <a:t>&lt;poll </a:t>
            </a:r>
            <a:r>
              <a:rPr lang="en-US" sz="2800" b="0" i="0" u="none" strike="noStrike" kern="1200" dirty="0" err="1" smtClean="0">
                <a:solidFill>
                  <a:schemeClr val="tx1"/>
                </a:solidFill>
                <a:effectLst/>
                <a:latin typeface="+mn-lt"/>
                <a:ea typeface="+mn-ea"/>
                <a:cs typeface="+mn-cs"/>
              </a:rPr>
              <a:t>url</a:t>
            </a:r>
            <a:r>
              <a:rPr lang="en-US" sz="2800" b="0" i="0" u="none" strike="noStrike" kern="1200" dirty="0" smtClean="0">
                <a:solidFill>
                  <a:schemeClr val="tx1"/>
                </a:solidFill>
                <a:effectLst/>
                <a:latin typeface="+mn-lt"/>
                <a:ea typeface="+mn-ea"/>
                <a:cs typeface="+mn-cs"/>
              </a:rPr>
              <a:t>="http://</a:t>
            </a:r>
            <a:r>
              <a:rPr lang="en-US" sz="2800" b="0" i="0" u="none" strike="noStrike" kern="1200" dirty="0" err="1" smtClean="0">
                <a:solidFill>
                  <a:schemeClr val="tx1"/>
                </a:solidFill>
                <a:effectLst/>
                <a:latin typeface="+mn-lt"/>
                <a:ea typeface="+mn-ea"/>
                <a:cs typeface="+mn-cs"/>
              </a:rPr>
              <a:t>www.polleverywhere.com</a:t>
            </a:r>
            <a:r>
              <a:rPr lang="en-US" sz="2800" b="0" i="0" u="none" strike="noStrike" kern="1200" dirty="0" smtClean="0">
                <a:solidFill>
                  <a:schemeClr val="tx1"/>
                </a:solidFill>
                <a:effectLst/>
                <a:latin typeface="+mn-lt"/>
                <a:ea typeface="+mn-ea"/>
                <a:cs typeface="+mn-cs"/>
              </a:rPr>
              <a:t>/</a:t>
            </a:r>
            <a:r>
              <a:rPr lang="en-US" sz="2800" b="0" i="0" u="none" strike="noStrike" kern="1200" dirty="0" err="1" smtClean="0">
                <a:solidFill>
                  <a:schemeClr val="tx1"/>
                </a:solidFill>
                <a:effectLst/>
                <a:latin typeface="+mn-lt"/>
                <a:ea typeface="+mn-ea"/>
                <a:cs typeface="+mn-cs"/>
              </a:rPr>
              <a:t>multiple_choice_polls</a:t>
            </a:r>
            <a:r>
              <a:rPr lang="en-US" sz="2800" b="0" i="0" u="none" strike="noStrike" kern="1200" dirty="0" smtClean="0">
                <a:solidFill>
                  <a:schemeClr val="tx1"/>
                </a:solidFill>
                <a:effectLst/>
                <a:latin typeface="+mn-lt"/>
                <a:ea typeface="+mn-ea"/>
                <a:cs typeface="+mn-cs"/>
              </a:rPr>
              <a:t>/Ue2hOZBxJLR6qtc"&gt;</a:t>
            </a:r>
          </a:p>
          <a:p>
            <a:pPr rtl="0"/>
            <a:r>
              <a:rPr lang="en-US" sz="2800" b="0" i="0" u="none" strike="noStrike" kern="1200" dirty="0" smtClean="0">
                <a:solidFill>
                  <a:schemeClr val="tx1"/>
                </a:solidFill>
                <a:effectLst/>
                <a:latin typeface="+mn-lt"/>
                <a:ea typeface="+mn-ea"/>
                <a:cs typeface="+mn-cs"/>
              </a:rPr>
              <a:t>  &lt;!-- This snippet was inserted via the Poll Everywhere Mac Presenter --&gt;</a:t>
            </a:r>
          </a:p>
          <a:p>
            <a:pPr rtl="0"/>
            <a:r>
              <a:rPr lang="en-US" sz="2800" b="0" i="0" u="none" strike="noStrike" kern="1200" dirty="0" smtClean="0">
                <a:solidFill>
                  <a:schemeClr val="tx1"/>
                </a:solidFill>
                <a:effectLst/>
                <a:latin typeface="+mn-lt"/>
                <a:ea typeface="+mn-ea"/>
                <a:cs typeface="+mn-cs"/>
              </a:rPr>
              <a:t>  &lt;!-- The presence of this snippet is used to indicate that a poll will be shown during the slideshow --&gt;</a:t>
            </a:r>
          </a:p>
          <a:p>
            <a:pPr rtl="0"/>
            <a:r>
              <a:rPr lang="en-US" sz="2800" b="0" i="0" u="none" strike="noStrike" kern="1200" dirty="0" smtClean="0">
                <a:solidFill>
                  <a:schemeClr val="tx1"/>
                </a:solidFill>
                <a:effectLst/>
                <a:latin typeface="+mn-lt"/>
                <a:ea typeface="+mn-ea"/>
                <a:cs typeface="+mn-cs"/>
              </a:rPr>
              <a:t>  &lt;!-- TIP: You can draw a solid, filled rectangle on your slide and the Mac Presenter will automatically display your poll in that area. --&gt;</a:t>
            </a:r>
          </a:p>
          <a:p>
            <a:pPr rtl="0"/>
            <a:r>
              <a:rPr lang="en-US" sz="2800" b="0" i="0" u="none" strike="noStrike" kern="1200" dirty="0" smtClean="0">
                <a:solidFill>
                  <a:schemeClr val="tx1"/>
                </a:solidFill>
                <a:effectLst/>
                <a:latin typeface="+mn-lt"/>
                <a:ea typeface="+mn-ea"/>
                <a:cs typeface="+mn-cs"/>
              </a:rPr>
              <a:t>  &lt;!-- The Mac Presenter application must also be running and logged in for this to work. --&gt;</a:t>
            </a:r>
          </a:p>
          <a:p>
            <a:pPr rtl="0"/>
            <a:r>
              <a:rPr lang="en-US" sz="2800" b="0" i="0" u="none" strike="noStrike" kern="1200" dirty="0" smtClean="0">
                <a:solidFill>
                  <a:schemeClr val="tx1"/>
                </a:solidFill>
                <a:effectLst/>
                <a:latin typeface="+mn-lt"/>
                <a:ea typeface="+mn-ea"/>
                <a:cs typeface="+mn-cs"/>
              </a:rPr>
              <a:t>  &lt;!-- To remove this, simply delete it from the notes yourself or use the Mac Presenter to remove it for you. --&gt;</a:t>
            </a:r>
          </a:p>
          <a:p>
            <a:pPr rtl="0"/>
            <a:r>
              <a:rPr lang="en-US" sz="2800" b="0" i="0" u="none" strike="noStrike" kern="1200" dirty="0" smtClean="0">
                <a:solidFill>
                  <a:schemeClr val="tx1"/>
                </a:solidFill>
                <a:effectLst/>
                <a:latin typeface="+mn-lt"/>
                <a:ea typeface="+mn-ea"/>
                <a:cs typeface="+mn-cs"/>
              </a:rPr>
              <a:t>  &lt;title&gt;What elements do you find most desirable for interactive learning spaces?&lt;/title&gt;</a:t>
            </a:r>
          </a:p>
          <a:p>
            <a:pPr rtl="0"/>
            <a:r>
              <a:rPr lang="en-US" sz="2800" b="0" i="0" u="none" strike="noStrike" kern="1200" dirty="0" smtClean="0">
                <a:solidFill>
                  <a:schemeClr val="tx1"/>
                </a:solidFill>
                <a:effectLst/>
                <a:latin typeface="+mn-lt"/>
                <a:ea typeface="+mn-ea"/>
                <a:cs typeface="+mn-cs"/>
              </a:rPr>
              <a:t>&lt;/poll&gt;</a:t>
            </a:r>
          </a:p>
        </p:txBody>
      </p:sp>
      <p:sp>
        <p:nvSpPr>
          <p:cNvPr id="4" name="Slide Number Placeholder 3"/>
          <p:cNvSpPr>
            <a:spLocks noGrp="1"/>
          </p:cNvSpPr>
          <p:nvPr>
            <p:ph type="sldNum" sz="quarter" idx="10"/>
          </p:nvPr>
        </p:nvSpPr>
        <p:spPr/>
        <p:txBody>
          <a:bodyPr/>
          <a:lstStyle/>
          <a:p>
            <a:fld id="{A5F4F1D0-A201-EF4A-A547-BA3EAAFC2EE2}" type="slidenum">
              <a:rPr lang="en-US" smtClean="0"/>
              <a:t>2</a:t>
            </a:fld>
            <a:endParaRPr lang="en-US"/>
          </a:p>
        </p:txBody>
      </p:sp>
    </p:spTree>
    <p:extLst>
      <p:ext uri="{BB962C8B-B14F-4D97-AF65-F5344CB8AC3E}">
        <p14:creationId xmlns:p14="http://schemas.microsoft.com/office/powerpoint/2010/main" val="3064369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F4F1D0-A201-EF4A-A547-BA3EAAFC2EE2}" type="slidenum">
              <a:rPr lang="en-US" smtClean="0"/>
              <a:t>20</a:t>
            </a:fld>
            <a:endParaRPr lang="en-US"/>
          </a:p>
        </p:txBody>
      </p:sp>
    </p:spTree>
    <p:extLst>
      <p:ext uri="{BB962C8B-B14F-4D97-AF65-F5344CB8AC3E}">
        <p14:creationId xmlns:p14="http://schemas.microsoft.com/office/powerpoint/2010/main" val="4273111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F4F1D0-A201-EF4A-A547-BA3EAAFC2EE2}" type="slidenum">
              <a:rPr lang="en-US" smtClean="0"/>
              <a:t>21</a:t>
            </a:fld>
            <a:endParaRPr lang="en-US"/>
          </a:p>
        </p:txBody>
      </p:sp>
    </p:spTree>
    <p:extLst>
      <p:ext uri="{BB962C8B-B14F-4D97-AF65-F5344CB8AC3E}">
        <p14:creationId xmlns:p14="http://schemas.microsoft.com/office/powerpoint/2010/main" val="2076909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F4F1D0-A201-EF4A-A547-BA3EAAFC2EE2}" type="slidenum">
              <a:rPr lang="en-US" smtClean="0"/>
              <a:t>22</a:t>
            </a:fld>
            <a:endParaRPr lang="en-US"/>
          </a:p>
        </p:txBody>
      </p:sp>
    </p:spTree>
    <p:extLst>
      <p:ext uri="{BB962C8B-B14F-4D97-AF65-F5344CB8AC3E}">
        <p14:creationId xmlns:p14="http://schemas.microsoft.com/office/powerpoint/2010/main" val="3335709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a:t>
            </a:r>
            <a:r>
              <a:rPr lang="en-US" baseline="0" dirty="0" smtClean="0"/>
              <a:t> space in the college of education, where there is a laptop requirement</a:t>
            </a:r>
          </a:p>
          <a:p>
            <a:r>
              <a:rPr lang="en-US" dirty="0" smtClean="0"/>
              <a:t>Teaching first, technology second</a:t>
            </a:r>
          </a:p>
          <a:p>
            <a:r>
              <a:rPr lang="en-US" dirty="0" smtClean="0"/>
              <a:t>A BYOD (bring your own device) learning space and research facility, our mission is to assist faculty in transforming teaching and learning in higher education. Similar to library</a:t>
            </a:r>
            <a:r>
              <a:rPr lang="en-US" baseline="0" dirty="0" smtClean="0"/>
              <a:t> but aesthetic is different. Ecofriendly with lighting. Staffed, meant to be a faculty space where they consult about how to do stuff in class. </a:t>
            </a:r>
            <a:endParaRPr lang="en-US" dirty="0" smtClean="0"/>
          </a:p>
          <a:p>
            <a:r>
              <a:rPr lang="en-US" dirty="0" smtClean="0"/>
              <a:t>We focus on developing pedagogies that transform teaching and learning — by first identifying the kinds of interactions and activities students will engage in, then applying the best tools and resources to help educators reach them.</a:t>
            </a:r>
            <a:endParaRPr lang="en-US" dirty="0"/>
          </a:p>
        </p:txBody>
      </p:sp>
      <p:sp>
        <p:nvSpPr>
          <p:cNvPr id="4" name="Slide Number Placeholder 3"/>
          <p:cNvSpPr>
            <a:spLocks noGrp="1"/>
          </p:cNvSpPr>
          <p:nvPr>
            <p:ph type="sldNum" sz="quarter" idx="10"/>
          </p:nvPr>
        </p:nvSpPr>
        <p:spPr/>
        <p:txBody>
          <a:bodyPr/>
          <a:lstStyle/>
          <a:p>
            <a:fld id="{A5F4F1D0-A201-EF4A-A547-BA3EAAFC2EE2}" type="slidenum">
              <a:rPr lang="en-US" smtClean="0"/>
              <a:t>23</a:t>
            </a:fld>
            <a:endParaRPr lang="en-US"/>
          </a:p>
        </p:txBody>
      </p:sp>
    </p:spTree>
    <p:extLst>
      <p:ext uri="{BB962C8B-B14F-4D97-AF65-F5344CB8AC3E}">
        <p14:creationId xmlns:p14="http://schemas.microsoft.com/office/powerpoint/2010/main" val="2259872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F4F1D0-A201-EF4A-A547-BA3EAAFC2EE2}" type="slidenum">
              <a:rPr lang="en-US" smtClean="0"/>
              <a:t>24</a:t>
            </a:fld>
            <a:endParaRPr lang="en-US"/>
          </a:p>
        </p:txBody>
      </p:sp>
    </p:spTree>
    <p:extLst>
      <p:ext uri="{BB962C8B-B14F-4D97-AF65-F5344CB8AC3E}">
        <p14:creationId xmlns:p14="http://schemas.microsoft.com/office/powerpoint/2010/main" val="2749893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A5F4F1D0-A201-EF4A-A547-BA3EAAFC2EE2}" type="slidenum">
              <a:rPr lang="en-US" smtClean="0"/>
              <a:t>25</a:t>
            </a:fld>
            <a:endParaRPr lang="en-US"/>
          </a:p>
        </p:txBody>
      </p:sp>
    </p:spTree>
    <p:extLst>
      <p:ext uri="{BB962C8B-B14F-4D97-AF65-F5344CB8AC3E}">
        <p14:creationId xmlns:p14="http://schemas.microsoft.com/office/powerpoint/2010/main" val="82855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F4F1D0-A201-EF4A-A547-BA3EAAFC2EE2}" type="slidenum">
              <a:rPr lang="en-US" smtClean="0"/>
              <a:t>26</a:t>
            </a:fld>
            <a:endParaRPr lang="en-US"/>
          </a:p>
        </p:txBody>
      </p:sp>
    </p:spTree>
    <p:extLst>
      <p:ext uri="{BB962C8B-B14F-4D97-AF65-F5344CB8AC3E}">
        <p14:creationId xmlns:p14="http://schemas.microsoft.com/office/powerpoint/2010/main" val="2291481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F4F1D0-A201-EF4A-A547-BA3EAAFC2EE2}" type="slidenum">
              <a:rPr lang="en-US" smtClean="0"/>
              <a:t>27</a:t>
            </a:fld>
            <a:endParaRPr lang="en-US"/>
          </a:p>
        </p:txBody>
      </p:sp>
    </p:spTree>
    <p:extLst>
      <p:ext uri="{BB962C8B-B14F-4D97-AF65-F5344CB8AC3E}">
        <p14:creationId xmlns:p14="http://schemas.microsoft.com/office/powerpoint/2010/main" val="2745006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F4F1D0-A201-EF4A-A547-BA3EAAFC2EE2}" type="slidenum">
              <a:rPr lang="en-US" smtClean="0"/>
              <a:t>28</a:t>
            </a:fld>
            <a:endParaRPr lang="en-US"/>
          </a:p>
        </p:txBody>
      </p:sp>
    </p:spTree>
    <p:extLst>
      <p:ext uri="{BB962C8B-B14F-4D97-AF65-F5344CB8AC3E}">
        <p14:creationId xmlns:p14="http://schemas.microsoft.com/office/powerpoint/2010/main" val="3356557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F4F1D0-A201-EF4A-A547-BA3EAAFC2EE2}" type="slidenum">
              <a:rPr lang="en-US" smtClean="0"/>
              <a:t>29</a:t>
            </a:fld>
            <a:endParaRPr lang="en-US"/>
          </a:p>
        </p:txBody>
      </p:sp>
    </p:spTree>
    <p:extLst>
      <p:ext uri="{BB962C8B-B14F-4D97-AF65-F5344CB8AC3E}">
        <p14:creationId xmlns:p14="http://schemas.microsoft.com/office/powerpoint/2010/main" val="1308139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previous space,</a:t>
            </a:r>
            <a:r>
              <a:rPr lang="en-US" baseline="0" dirty="0" smtClean="0"/>
              <a:t> </a:t>
            </a:r>
            <a:r>
              <a:rPr lang="en-US" dirty="0" smtClean="0"/>
              <a:t>Closed Reserves was quickly</a:t>
            </a:r>
            <a:r>
              <a:rPr lang="en-US" baseline="0" dirty="0" smtClean="0"/>
              <a:t> declining,</a:t>
            </a:r>
            <a:r>
              <a:rPr lang="en-US" dirty="0" smtClean="0"/>
              <a:t> floor was sinking, need for group</a:t>
            </a:r>
            <a:r>
              <a:rPr lang="en-US" baseline="0" dirty="0" smtClean="0"/>
              <a:t> study rooms and a variety of group study spaces, media creation on the rise. Needed more class space.</a:t>
            </a:r>
            <a:endParaRPr lang="en-US" dirty="0" smtClean="0"/>
          </a:p>
          <a:p>
            <a:r>
              <a:rPr lang="en-US" dirty="0" smtClean="0"/>
              <a:t>Led to Fact finding,</a:t>
            </a:r>
            <a:r>
              <a:rPr lang="en-US" baseline="0" dirty="0" smtClean="0"/>
              <a:t> U of Delaware, Penn, Steelcase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Feasability</a:t>
            </a:r>
            <a:r>
              <a:rPr lang="en-US" dirty="0" smtClean="0"/>
              <a:t> study with</a:t>
            </a:r>
            <a:r>
              <a:rPr lang="en-US" baseline="0" dirty="0" smtClean="0"/>
              <a:t> architects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Research on library as place,</a:t>
            </a:r>
            <a:r>
              <a:rPr lang="en-US" baseline="0" dirty="0" smtClean="0"/>
              <a:t> information commons, mention others also provided input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led to the concept</a:t>
            </a:r>
            <a:r>
              <a:rPr lang="en-US" baseline="0" dirty="0" smtClean="0"/>
              <a:t> of our Knowledge Commons, which is a re-envisioning of our first floor services and spaces. We’ll focus specifically on learning spaces here but will be important to mention some things other than just classrooms</a:t>
            </a:r>
            <a:endParaRPr lang="en-US" dirty="0"/>
          </a:p>
        </p:txBody>
      </p:sp>
      <p:sp>
        <p:nvSpPr>
          <p:cNvPr id="4" name="Slide Number Placeholder 3"/>
          <p:cNvSpPr>
            <a:spLocks noGrp="1"/>
          </p:cNvSpPr>
          <p:nvPr>
            <p:ph type="sldNum" sz="quarter" idx="10"/>
          </p:nvPr>
        </p:nvSpPr>
        <p:spPr/>
        <p:txBody>
          <a:bodyPr/>
          <a:lstStyle/>
          <a:p>
            <a:fld id="{A5F4F1D0-A201-EF4A-A547-BA3EAAFC2EE2}" type="slidenum">
              <a:rPr lang="en-US" smtClean="0"/>
              <a:t>3</a:t>
            </a:fld>
            <a:endParaRPr lang="en-US"/>
          </a:p>
        </p:txBody>
      </p:sp>
    </p:spTree>
    <p:extLst>
      <p:ext uri="{BB962C8B-B14F-4D97-AF65-F5344CB8AC3E}">
        <p14:creationId xmlns:p14="http://schemas.microsoft.com/office/powerpoint/2010/main" val="4023638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F4F1D0-A201-EF4A-A547-BA3EAAFC2EE2}" type="slidenum">
              <a:rPr lang="en-US" smtClean="0"/>
              <a:t>30</a:t>
            </a:fld>
            <a:endParaRPr lang="en-US"/>
          </a:p>
        </p:txBody>
      </p:sp>
    </p:spTree>
    <p:extLst>
      <p:ext uri="{BB962C8B-B14F-4D97-AF65-F5344CB8AC3E}">
        <p14:creationId xmlns:p14="http://schemas.microsoft.com/office/powerpoint/2010/main" val="3575410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F4F1D0-A201-EF4A-A547-BA3EAAFC2EE2}" type="slidenum">
              <a:rPr lang="en-US" smtClean="0"/>
              <a:t>31</a:t>
            </a:fld>
            <a:endParaRPr lang="en-US"/>
          </a:p>
        </p:txBody>
      </p:sp>
    </p:spTree>
    <p:extLst>
      <p:ext uri="{BB962C8B-B14F-4D97-AF65-F5344CB8AC3E}">
        <p14:creationId xmlns:p14="http://schemas.microsoft.com/office/powerpoint/2010/main" val="1563706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F4F1D0-A201-EF4A-A547-BA3EAAFC2EE2}" type="slidenum">
              <a:rPr lang="en-US" smtClean="0"/>
              <a:t>32</a:t>
            </a:fld>
            <a:endParaRPr lang="en-US"/>
          </a:p>
        </p:txBody>
      </p:sp>
    </p:spTree>
    <p:extLst>
      <p:ext uri="{BB962C8B-B14F-4D97-AF65-F5344CB8AC3E}">
        <p14:creationId xmlns:p14="http://schemas.microsoft.com/office/powerpoint/2010/main" val="2533775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KC opened in 2012. Prior to that</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 we had the opportunity to evaluate</a:t>
            </a:r>
            <a:r>
              <a:rPr lang="en-US" sz="1200" b="0" i="0" u="none" strike="noStrike" kern="1200" baseline="0" dirty="0" smtClean="0">
                <a:solidFill>
                  <a:schemeClr val="tx1"/>
                </a:solidFill>
                <a:effectLst/>
                <a:latin typeface="+mn-lt"/>
                <a:ea typeface="+mn-ea"/>
                <a:cs typeface="+mn-cs"/>
              </a:rPr>
              <a:t> this space, so we also examined our pedagogical problems. </a:t>
            </a:r>
          </a:p>
          <a:p>
            <a:pPr rtl="0"/>
            <a:endParaRPr lang="en-US" sz="1200" b="0" i="0" u="none" strike="noStrike" kern="1200" baseline="0" dirty="0" smtClean="0">
              <a:solidFill>
                <a:schemeClr val="tx1"/>
              </a:solidFill>
              <a:effectLst/>
              <a:latin typeface="+mn-lt"/>
              <a:ea typeface="+mn-ea"/>
              <a:cs typeface="+mn-cs"/>
            </a:endParaRPr>
          </a:p>
          <a:p>
            <a:pPr rtl="0"/>
            <a:r>
              <a:rPr lang="en-US" sz="1200" b="0" i="0" u="none" strike="noStrike" kern="1200" baseline="0" dirty="0" smtClean="0">
                <a:solidFill>
                  <a:schemeClr val="tx1"/>
                </a:solidFill>
                <a:effectLst/>
                <a:latin typeface="+mn-lt"/>
                <a:ea typeface="+mn-ea"/>
                <a:cs typeface="+mn-cs"/>
              </a:rPr>
              <a:t>We knew we needed more space for classes, existing spaces were always booked. We also knew we needed one that was bigger (&gt;25) for larger classes.</a:t>
            </a:r>
          </a:p>
          <a:p>
            <a:pPr rtl="0"/>
            <a:r>
              <a:rPr lang="en-US" sz="1200" b="0" i="0" u="none" strike="noStrike" kern="1200" baseline="0" dirty="0" smtClean="0">
                <a:solidFill>
                  <a:schemeClr val="tx1"/>
                </a:solidFill>
                <a:effectLst/>
                <a:latin typeface="+mn-lt"/>
                <a:ea typeface="+mn-ea"/>
                <a:cs typeface="+mn-cs"/>
              </a:rPr>
              <a:t>In general there was a lack of engagement and interaction between librarian and students in our other classrooms so that was a priority. We also wanted to build in spaces that would lend themselves to team-based activities where librarian and students could interact easily.</a:t>
            </a:r>
          </a:p>
          <a:p>
            <a:pPr rtl="0"/>
            <a:endParaRPr lang="en-US" sz="1200" b="0" i="0" u="none" strike="noStrike"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Space for research consultation</a:t>
            </a:r>
            <a:r>
              <a:rPr lang="en-US" baseline="0" dirty="0" smtClean="0"/>
              <a:t> since some ref desks were going away….capacity for change</a:t>
            </a:r>
            <a:endParaRPr lang="en-US" sz="1200" b="0" i="0" u="none" strike="noStrike" kern="1200" dirty="0" smtClean="0">
              <a:solidFill>
                <a:schemeClr val="tx1"/>
              </a:solidFill>
              <a:effectLst/>
              <a:latin typeface="+mn-lt"/>
              <a:ea typeface="+mn-ea"/>
              <a:cs typeface="+mn-cs"/>
            </a:endParaRPr>
          </a:p>
          <a:p>
            <a:pPr rtl="0"/>
            <a:endParaRPr lang="en-US" dirty="0" smtClean="0"/>
          </a:p>
          <a:p>
            <a:r>
              <a:rPr lang="en-US" dirty="0" smtClean="0"/>
              <a:t>Media creation process should be part of space, need expertise as well as equipment</a:t>
            </a:r>
          </a:p>
          <a:p>
            <a:endParaRPr lang="en-US" dirty="0" smtClean="0"/>
          </a:p>
          <a:p>
            <a:r>
              <a:rPr lang="en-US" dirty="0" smtClean="0"/>
              <a:t>Our problems became our solutions</a:t>
            </a:r>
            <a:r>
              <a:rPr lang="en-US" baseline="0" dirty="0" smtClean="0"/>
              <a:t> to fixing these issues in the new space.</a:t>
            </a:r>
            <a:endParaRPr lang="en-US" dirty="0" smtClean="0"/>
          </a:p>
          <a:p>
            <a:r>
              <a:rPr lang="en-US" dirty="0" smtClean="0"/>
              <a:t>Lots of overlap</a:t>
            </a:r>
            <a:r>
              <a:rPr lang="en-US" baseline="0" dirty="0" smtClean="0"/>
              <a:t> between themes</a:t>
            </a:r>
            <a:endParaRPr lang="en-US" dirty="0" smtClean="0"/>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A5F4F1D0-A201-EF4A-A547-BA3EAAFC2EE2}" type="slidenum">
              <a:rPr lang="en-US" smtClean="0"/>
              <a:t>4</a:t>
            </a:fld>
            <a:endParaRPr lang="en-US"/>
          </a:p>
        </p:txBody>
      </p:sp>
    </p:spTree>
    <p:extLst>
      <p:ext uri="{BB962C8B-B14F-4D97-AF65-F5344CB8AC3E}">
        <p14:creationId xmlns:p14="http://schemas.microsoft.com/office/powerpoint/2010/main" val="2150131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How we addressed these areas: </a:t>
            </a: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dirty="0" smtClean="0">
                <a:solidFill>
                  <a:schemeClr val="tx1"/>
                </a:solidFill>
                <a:effectLst/>
                <a:latin typeface="+mn-lt"/>
                <a:ea typeface="+mn-ea"/>
                <a:cs typeface="+mn-cs"/>
              </a:rPr>
              <a:t>sustainability</a:t>
            </a:r>
            <a:r>
              <a:rPr lang="en-US" sz="1200" b="0" i="0" u="none" strike="noStrike" kern="1200" dirty="0" smtClean="0">
                <a:solidFill>
                  <a:schemeClr val="tx1"/>
                </a:solidFill>
                <a:effectLst/>
                <a:latin typeface="+mn-lt"/>
                <a:ea typeface="+mn-ea"/>
                <a:cs typeface="+mn-cs"/>
              </a:rPr>
              <a:t> - green walls,</a:t>
            </a:r>
            <a:r>
              <a:rPr lang="en-US" sz="1200" b="0" i="0" u="none" strike="noStrike" kern="1200" baseline="0" dirty="0" smtClean="0">
                <a:solidFill>
                  <a:schemeClr val="tx1"/>
                </a:solidFill>
                <a:effectLst/>
                <a:latin typeface="+mn-lt"/>
                <a:ea typeface="+mn-ea"/>
                <a:cs typeface="+mn-cs"/>
              </a:rPr>
              <a:t> ecofriendly, green, LEED CERTIFIED (goal, architects were LEED certified), recycled materials for items, provide connect from indoors to outdoors, energy, bottle filling station</a:t>
            </a:r>
            <a:endParaRPr lang="en-US" dirty="0" smtClean="0"/>
          </a:p>
        </p:txBody>
      </p:sp>
      <p:sp>
        <p:nvSpPr>
          <p:cNvPr id="4" name="Slide Number Placeholder 3"/>
          <p:cNvSpPr>
            <a:spLocks noGrp="1"/>
          </p:cNvSpPr>
          <p:nvPr>
            <p:ph type="sldNum" sz="quarter" idx="10"/>
          </p:nvPr>
        </p:nvSpPr>
        <p:spPr/>
        <p:txBody>
          <a:bodyPr/>
          <a:lstStyle/>
          <a:p>
            <a:fld id="{A5F4F1D0-A201-EF4A-A547-BA3EAAFC2EE2}" type="slidenum">
              <a:rPr lang="en-US" smtClean="0"/>
              <a:t>5</a:t>
            </a:fld>
            <a:endParaRPr lang="en-US"/>
          </a:p>
        </p:txBody>
      </p:sp>
    </p:spTree>
    <p:extLst>
      <p:ext uri="{BB962C8B-B14F-4D97-AF65-F5344CB8AC3E}">
        <p14:creationId xmlns:p14="http://schemas.microsoft.com/office/powerpoint/2010/main" val="3312866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LEED certified,</a:t>
            </a:r>
            <a:r>
              <a:rPr lang="en-US" baseline="0" dirty="0" smtClean="0"/>
              <a:t> emphasis on reusability, </a:t>
            </a:r>
            <a:r>
              <a:rPr lang="en-US" baseline="0" dirty="0" err="1" smtClean="0"/>
              <a:t>sustainabiity</a:t>
            </a:r>
            <a:endParaRPr lang="en-US" baseline="0" dirty="0" smtClean="0"/>
          </a:p>
          <a:p>
            <a:r>
              <a:rPr lang="en-US" baseline="0" dirty="0" smtClean="0"/>
              <a:t>Leadership in energy and environmental design</a:t>
            </a:r>
          </a:p>
          <a:p>
            <a:endParaRPr lang="en-US" baseline="0" dirty="0" smtClean="0"/>
          </a:p>
        </p:txBody>
      </p:sp>
      <p:sp>
        <p:nvSpPr>
          <p:cNvPr id="4" name="Slide Number Placeholder 3"/>
          <p:cNvSpPr>
            <a:spLocks noGrp="1"/>
          </p:cNvSpPr>
          <p:nvPr>
            <p:ph type="sldNum" sz="quarter" idx="10"/>
          </p:nvPr>
        </p:nvSpPr>
        <p:spPr/>
        <p:txBody>
          <a:bodyPr/>
          <a:lstStyle/>
          <a:p>
            <a:fld id="{A5F4F1D0-A201-EF4A-A547-BA3EAAFC2EE2}" type="slidenum">
              <a:rPr lang="en-US" smtClean="0"/>
              <a:t>6</a:t>
            </a:fld>
            <a:endParaRPr lang="en-US"/>
          </a:p>
        </p:txBody>
      </p:sp>
    </p:spTree>
    <p:extLst>
      <p:ext uri="{BB962C8B-B14F-4D97-AF65-F5344CB8AC3E}">
        <p14:creationId xmlns:p14="http://schemas.microsoft.com/office/powerpoint/2010/main" val="3639093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F4F1D0-A201-EF4A-A547-BA3EAAFC2EE2}" type="slidenum">
              <a:rPr lang="en-US" smtClean="0"/>
              <a:t>7</a:t>
            </a:fld>
            <a:endParaRPr lang="en-US"/>
          </a:p>
        </p:txBody>
      </p:sp>
    </p:spTree>
    <p:extLst>
      <p:ext uri="{BB962C8B-B14F-4D97-AF65-F5344CB8AC3E}">
        <p14:creationId xmlns:p14="http://schemas.microsoft.com/office/powerpoint/2010/main" val="1303510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F4F1D0-A201-EF4A-A547-BA3EAAFC2EE2}" type="slidenum">
              <a:rPr lang="en-US" smtClean="0"/>
              <a:t>8</a:t>
            </a:fld>
            <a:endParaRPr lang="en-US"/>
          </a:p>
        </p:txBody>
      </p:sp>
    </p:spTree>
    <p:extLst>
      <p:ext uri="{BB962C8B-B14F-4D97-AF65-F5344CB8AC3E}">
        <p14:creationId xmlns:p14="http://schemas.microsoft.com/office/powerpoint/2010/main" val="3539153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How we addressed these areas: </a:t>
            </a:r>
            <a:endParaRPr lang="en-US" dirty="0" smtClean="0">
              <a:effectLst/>
            </a:endParaRPr>
          </a:p>
          <a:p>
            <a:pPr rtl="0"/>
            <a:r>
              <a:rPr lang="en-US" sz="1200" b="1" i="0" u="none" strike="noStrike" kern="1200" dirty="0" smtClean="0">
                <a:solidFill>
                  <a:schemeClr val="tx1"/>
                </a:solidFill>
                <a:effectLst/>
                <a:latin typeface="+mn-lt"/>
                <a:ea typeface="+mn-ea"/>
                <a:cs typeface="+mn-cs"/>
              </a:rPr>
              <a:t>sense of place</a:t>
            </a:r>
            <a:r>
              <a:rPr lang="en-US" sz="1200" b="0" i="0" u="none" strike="noStrike" kern="1200" dirty="0" smtClean="0">
                <a:solidFill>
                  <a:schemeClr val="tx1"/>
                </a:solidFill>
                <a:effectLst/>
                <a:latin typeface="+mn-lt"/>
                <a:ea typeface="+mn-ea"/>
                <a:cs typeface="+mn-cs"/>
              </a:rPr>
              <a:t> - interior designer, colorful, glass walls--see students working; “no front” in W140media, Steelcase?</a:t>
            </a:r>
            <a:endParaRPr lang="en-US" dirty="0"/>
          </a:p>
        </p:txBody>
      </p:sp>
      <p:sp>
        <p:nvSpPr>
          <p:cNvPr id="4" name="Slide Number Placeholder 3"/>
          <p:cNvSpPr>
            <a:spLocks noGrp="1"/>
          </p:cNvSpPr>
          <p:nvPr>
            <p:ph type="sldNum" sz="quarter" idx="10"/>
          </p:nvPr>
        </p:nvSpPr>
        <p:spPr/>
        <p:txBody>
          <a:bodyPr/>
          <a:lstStyle/>
          <a:p>
            <a:fld id="{A5F4F1D0-A201-EF4A-A547-BA3EAAFC2EE2}" type="slidenum">
              <a:rPr lang="en-US" smtClean="0"/>
              <a:t>9</a:t>
            </a:fld>
            <a:endParaRPr lang="en-US"/>
          </a:p>
        </p:txBody>
      </p:sp>
    </p:spTree>
    <p:extLst>
      <p:ext uri="{BB962C8B-B14F-4D97-AF65-F5344CB8AC3E}">
        <p14:creationId xmlns:p14="http://schemas.microsoft.com/office/powerpoint/2010/main" val="3312866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9EB5ECD5-515E-4817-8A06-1D2ED2C83850}" type="datetime4">
              <a:rPr lang="en-US" smtClean="0"/>
              <a:pPr/>
              <a:t>May 4, 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normAutofit/>
          </a:bodyPr>
          <a:lstStyle/>
          <a:p>
            <a:fld id="{1D72EBF8-7CF5-44B7-B2BF-E22DE4D0703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userDrawn="1"/>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userDrawn="1"/>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userDrawn="1"/>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userDrawn="1"/>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5B59F4-DDCB-41FF-83F5-A48440F36FA7}" type="datetime4">
              <a:rPr lang="en-US" smtClean="0"/>
              <a:pPr/>
              <a:t>May 4, 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2EBF8-7CF5-44B7-B2BF-E22DE4D0703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userDrawn="1"/>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userDrawn="1"/>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userDrawn="1"/>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userDrawn="1"/>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056348-D703-428C-A1C4-7D6796EF5F41}" type="datetime4">
              <a:rPr lang="en-US" smtClean="0"/>
              <a:pPr/>
              <a:t>May 4, 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2EBF8-7CF5-44B7-B2BF-E22DE4D0703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1"/>
            <a:ext cx="777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732D1919-1B5F-4141-B613-3E5C6008A186}" type="datetime4">
              <a:rPr lang="en-US" smtClean="0"/>
              <a:pPr/>
              <a:t>May 4, 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2EBF8-7CF5-44B7-B2BF-E22DE4D0703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AD22427-B1DD-49E6-9F05-DE0F1467D7DC}" type="datetime4">
              <a:rPr lang="en-US" smtClean="0"/>
              <a:pPr/>
              <a:t>May 4, 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2EBF8-7CF5-44B7-B2BF-E22DE4D0703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BCCA7B5-8BC9-491C-A887-7C3E7ED947D8}" type="datetime4">
              <a:rPr lang="en-US" smtClean="0"/>
              <a:pPr/>
              <a:t>May 4, 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72EBF8-7CF5-44B7-B2BF-E22DE4D0703D}" type="slidenum">
              <a:rPr lang="en-US" smtClean="0"/>
              <a:pPr/>
              <a:t>‹#›</a:t>
            </a:fld>
            <a:endParaRPr lang="en-US"/>
          </a:p>
        </p:txBody>
      </p:sp>
      <p:sp>
        <p:nvSpPr>
          <p:cNvPr id="13" name="Content Placeholder 12"/>
          <p:cNvSpPr>
            <a:spLocks noGrp="1"/>
          </p:cNvSpPr>
          <p:nvPr>
            <p:ph sz="quarter" idx="13"/>
          </p:nvPr>
        </p:nvSpPr>
        <p:spPr>
          <a:xfrm>
            <a:off x="6858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BDA18ED0-40F2-434C-A848-B92581875164}" type="datetime4">
              <a:rPr lang="en-US" smtClean="0"/>
              <a:pPr/>
              <a:t>May 4, 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72EBF8-7CF5-44B7-B2BF-E22DE4D0703D}" type="slidenum">
              <a:rPr lang="en-US" smtClean="0"/>
              <a:pPr/>
              <a:t>‹#›</a:t>
            </a:fld>
            <a:endParaRPr lang="en-US"/>
          </a:p>
        </p:txBody>
      </p:sp>
      <p:sp>
        <p:nvSpPr>
          <p:cNvPr id="15" name="Content Placeholder 14"/>
          <p:cNvSpPr>
            <a:spLocks noGrp="1"/>
          </p:cNvSpPr>
          <p:nvPr>
            <p:ph sz="quarter" idx="13"/>
          </p:nvPr>
        </p:nvSpPr>
        <p:spPr>
          <a:xfrm>
            <a:off x="6858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7855437F-F4F9-44A9-B4D3-9191CA04E889}" type="datetime4">
              <a:rPr lang="en-US" smtClean="0"/>
              <a:pPr/>
              <a:t>May 4, 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72EBF8-7CF5-44B7-B2BF-E22DE4D0703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39A24E59-01D0-4537-B876-7E5EC75B028D}" type="datetime4">
              <a:rPr lang="en-US" smtClean="0"/>
              <a:pPr/>
              <a:t>May 4, 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72EBF8-7CF5-44B7-B2BF-E22DE4D0703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655A2E49-18A1-40BC-BA5D-5A2EC8FDDF15}" type="datetime4">
              <a:rPr lang="en-US" smtClean="0"/>
              <a:pPr/>
              <a:t>May 4, 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72EBF8-7CF5-44B7-B2BF-E22DE4D0703D}" type="slidenum">
              <a:rPr lang="en-US" smtClean="0"/>
              <a:pPr/>
              <a:t>‹#›</a:t>
            </a:fld>
            <a:endParaRPr lang="en-US"/>
          </a:p>
        </p:txBody>
      </p:sp>
      <p:sp>
        <p:nvSpPr>
          <p:cNvPr id="13" name="Content Placeholder 12"/>
          <p:cNvSpPr>
            <a:spLocks noGrp="1"/>
          </p:cNvSpPr>
          <p:nvPr>
            <p:ph sz="quarter" idx="13"/>
          </p:nvPr>
        </p:nvSpPr>
        <p:spPr>
          <a:xfrm>
            <a:off x="4572000" y="609600"/>
            <a:ext cx="3886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2983DA4-3B24-449B-95CA-514EB7E30A99}" type="datetime4">
              <a:rPr lang="en-US" smtClean="0"/>
              <a:pPr/>
              <a:t>May 4, 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72EBF8-7CF5-44B7-B2BF-E22DE4D0703D}" type="slidenum">
              <a:rPr lang="en-US" smtClean="0"/>
              <a:pPr/>
              <a:t>‹#›</a:t>
            </a:fld>
            <a:endParaRPr lang="en-US"/>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942120D2-3948-4F8F-BE5D-E7E7D97880B2}" type="datetime4">
              <a:rPr lang="en-US" smtClean="0"/>
              <a:pPr/>
              <a:t>May 4, 2013</a:t>
            </a:fld>
            <a:endParaRPr lang="en-US" dirty="0" err="1"/>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endParaRPr lang="en-US" dirty="0"/>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fld id="{1D72EBF8-7CF5-44B7-B2BF-E22DE4D0703D}"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hyperlink" Target="http://docushare.lib.rochester.edu/docushare/dsweb/Get/Document-27280/chapter_four.pdf" TargetMode="External"/><Relationship Id="rId4" Type="http://schemas.openxmlformats.org/officeDocument/2006/relationships/hyperlink" Target="http://www.educause.edu/ir/library/pdf/pub7101l.pdf" TargetMode="External"/><Relationship Id="rId5" Type="http://schemas.openxmlformats.org/officeDocument/2006/relationships/hyperlink" Target="http://www.educause.edu/ir/library/pdf/pub7101m.pdf" TargetMode="External"/><Relationship Id="rId6" Type="http://schemas.openxmlformats.org/officeDocument/2006/relationships/hyperlink" Target="http://www.educause.edu/ir/library/pdf/pub7101o.pdf" TargetMode="External"/><Relationship Id="rId7" Type="http://schemas.openxmlformats.org/officeDocument/2006/relationships/hyperlink" Target="http://www.educause.edu/ir/library/pdf/EQM0740.pdf" TargetMode="External"/><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hyperlink" Target="http://www.libraries.psu.edu/psul/kc.html" TargetMode="External"/><Relationship Id="rId4" Type="http://schemas.openxmlformats.org/officeDocument/2006/relationships/hyperlink" Target="http://innovation.ed.psu.edu/" TargetMode="External"/><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7526" y="914400"/>
            <a:ext cx="7748947" cy="1524000"/>
          </a:xfrm>
        </p:spPr>
        <p:txBody>
          <a:bodyPr>
            <a:noAutofit/>
          </a:bodyPr>
          <a:lstStyle/>
          <a:p>
            <a:r>
              <a:rPr lang="en-US" sz="2800" b="1" dirty="0" smtClean="0"/>
              <a:t>Harmonious learning spaces can make your instruction sing!  </a:t>
            </a:r>
            <a:br>
              <a:rPr lang="en-US" sz="2800" b="1" dirty="0" smtClean="0"/>
            </a:br>
            <a:r>
              <a:rPr lang="en-US" sz="2400" b="1" dirty="0" smtClean="0"/>
              <a:t>Designing pedagogy-focused classroom and consultation areas</a:t>
            </a:r>
            <a:endParaRPr lang="en-US" sz="2400" dirty="0"/>
          </a:p>
        </p:txBody>
      </p:sp>
      <p:sp>
        <p:nvSpPr>
          <p:cNvPr id="3" name="Subtitle 2"/>
          <p:cNvSpPr>
            <a:spLocks noGrp="1"/>
          </p:cNvSpPr>
          <p:nvPr>
            <p:ph type="subTitle" idx="1"/>
          </p:nvPr>
        </p:nvSpPr>
        <p:spPr>
          <a:xfrm>
            <a:off x="2865513" y="2649968"/>
            <a:ext cx="5592687" cy="1281601"/>
          </a:xfrm>
        </p:spPr>
        <p:txBody>
          <a:bodyPr numCol="2">
            <a:normAutofit fontScale="85000" lnSpcReduction="20000"/>
          </a:bodyPr>
          <a:lstStyle/>
          <a:p>
            <a:r>
              <a:rPr lang="en-US" sz="2400" dirty="0"/>
              <a:t>Emily </a:t>
            </a:r>
            <a:r>
              <a:rPr lang="en-US" sz="2400" dirty="0" smtClean="0"/>
              <a:t>Rimland</a:t>
            </a:r>
          </a:p>
          <a:p>
            <a:r>
              <a:rPr lang="en-US" sz="2400" dirty="0" smtClean="0"/>
              <a:t>Kalin Librarian for Learning Innovations</a:t>
            </a:r>
          </a:p>
          <a:p>
            <a:endParaRPr lang="en-US" sz="2400" dirty="0" smtClean="0"/>
          </a:p>
          <a:p>
            <a:r>
              <a:rPr lang="en-US" sz="2400" dirty="0" err="1" smtClean="0"/>
              <a:t>Ellysa</a:t>
            </a:r>
            <a:r>
              <a:rPr lang="en-US" sz="2400" dirty="0" smtClean="0"/>
              <a:t> Stern </a:t>
            </a:r>
            <a:r>
              <a:rPr lang="en-US" sz="2400" dirty="0" err="1" smtClean="0"/>
              <a:t>Cahoy</a:t>
            </a:r>
            <a:endParaRPr lang="en-US" sz="2400" dirty="0" smtClean="0"/>
          </a:p>
          <a:p>
            <a:r>
              <a:rPr lang="en-US" sz="2400" dirty="0" smtClean="0"/>
              <a:t>Education &amp; Behavioral Sciences Librarian</a:t>
            </a:r>
          </a:p>
        </p:txBody>
      </p:sp>
      <p:sp>
        <p:nvSpPr>
          <p:cNvPr id="4" name="TextBox 3"/>
          <p:cNvSpPr txBox="1"/>
          <p:nvPr/>
        </p:nvSpPr>
        <p:spPr>
          <a:xfrm>
            <a:off x="2865513" y="3834494"/>
            <a:ext cx="4964979" cy="646331"/>
          </a:xfrm>
          <a:prstGeom prst="rect">
            <a:avLst/>
          </a:prstGeom>
          <a:noFill/>
        </p:spPr>
        <p:txBody>
          <a:bodyPr wrap="square" rtlCol="0">
            <a:spAutoFit/>
          </a:bodyPr>
          <a:lstStyle/>
          <a:p>
            <a:r>
              <a:rPr lang="en-US" dirty="0" smtClean="0">
                <a:latin typeface="+mj-lt"/>
              </a:rPr>
              <a:t>Penn State, University Libraries</a:t>
            </a:r>
          </a:p>
          <a:p>
            <a:r>
              <a:rPr lang="en-US" dirty="0" smtClean="0">
                <a:latin typeface="+mj-lt"/>
              </a:rPr>
              <a:t>University Park, PA</a:t>
            </a:r>
            <a:endParaRPr lang="en-US" dirty="0">
              <a:latin typeface="+mj-lt"/>
            </a:endParaRPr>
          </a:p>
        </p:txBody>
      </p:sp>
    </p:spTree>
    <p:extLst>
      <p:ext uri="{BB962C8B-B14F-4D97-AF65-F5344CB8AC3E}">
        <p14:creationId xmlns:p14="http://schemas.microsoft.com/office/powerpoint/2010/main" val="251153070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interior designer</a:t>
            </a:r>
            <a:endParaRPr lang="en-US" dirty="0"/>
          </a:p>
        </p:txBody>
      </p:sp>
      <p:pic>
        <p:nvPicPr>
          <p:cNvPr id="4" name="Content Placeholder 3" descr="IMG_2886.jpg"/>
          <p:cNvPicPr>
            <a:picLocks noGrp="1" noChangeAspect="1"/>
          </p:cNvPicPr>
          <p:nvPr>
            <p:ph idx="1"/>
          </p:nvPr>
        </p:nvPicPr>
        <p:blipFill>
          <a:blip r:embed="rId3">
            <a:extLst>
              <a:ext uri="{28A0092B-C50C-407E-A947-70E740481C1C}">
                <a14:useLocalDpi xmlns:a14="http://schemas.microsoft.com/office/drawing/2010/main" val="0"/>
              </a:ext>
            </a:extLst>
          </a:blip>
          <a:srcRect l="-106220" r="-106220"/>
          <a:stretch>
            <a:fillRect/>
          </a:stretch>
        </p:blipFill>
        <p:spPr>
          <a:xfrm>
            <a:off x="-862484" y="1417638"/>
            <a:ext cx="10944809" cy="5257800"/>
          </a:xfrm>
        </p:spPr>
      </p:pic>
    </p:spTree>
    <p:extLst>
      <p:ext uri="{BB962C8B-B14F-4D97-AF65-F5344CB8AC3E}">
        <p14:creationId xmlns:p14="http://schemas.microsoft.com/office/powerpoint/2010/main" val="28472876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180" y="118083"/>
            <a:ext cx="7995020" cy="1143000"/>
          </a:xfrm>
        </p:spPr>
        <p:txBody>
          <a:bodyPr>
            <a:normAutofit/>
          </a:bodyPr>
          <a:lstStyle/>
          <a:p>
            <a:r>
              <a:rPr lang="en-US" dirty="0" smtClean="0"/>
              <a:t>Solution:  </a:t>
            </a:r>
            <a:r>
              <a:rPr lang="en-US" dirty="0"/>
              <a:t>“no front</a:t>
            </a:r>
            <a:r>
              <a:rPr lang="en-US" dirty="0" smtClean="0"/>
              <a:t>” classroom</a:t>
            </a:r>
            <a:endParaRPr lang="en-US" dirty="0"/>
          </a:p>
        </p:txBody>
      </p:sp>
      <p:sp>
        <p:nvSpPr>
          <p:cNvPr id="3" name="Content Placeholder 2"/>
          <p:cNvSpPr>
            <a:spLocks noGrp="1"/>
          </p:cNvSpPr>
          <p:nvPr>
            <p:ph idx="1"/>
          </p:nvPr>
        </p:nvSpPr>
        <p:spPr/>
        <p:txBody>
          <a:bodyPr/>
          <a:lstStyle/>
          <a:p>
            <a:endParaRPr lang="en-US" dirty="0"/>
          </a:p>
        </p:txBody>
      </p:sp>
      <p:pic>
        <p:nvPicPr>
          <p:cNvPr id="4" name="Picture 2" descr="H:\PROJ\9096 Pattee Library\9096.002\Renderings\Photorealistic\2010-11-17-Aerial View.tif"/>
          <p:cNvPicPr>
            <a:picLocks noChangeAspect="1" noChangeArrowheads="1"/>
          </p:cNvPicPr>
          <p:nvPr/>
        </p:nvPicPr>
        <p:blipFill>
          <a:blip r:embed="rId3" cstate="print"/>
          <a:srcRect/>
          <a:stretch>
            <a:fillRect/>
          </a:stretch>
        </p:blipFill>
        <p:spPr bwMode="auto">
          <a:xfrm>
            <a:off x="619193" y="1115962"/>
            <a:ext cx="7733846" cy="5413693"/>
          </a:xfrm>
          <a:prstGeom prst="rect">
            <a:avLst/>
          </a:prstGeom>
          <a:noFill/>
        </p:spPr>
      </p:pic>
    </p:spTree>
    <p:extLst>
      <p:ext uri="{BB962C8B-B14F-4D97-AF65-F5344CB8AC3E}">
        <p14:creationId xmlns:p14="http://schemas.microsoft.com/office/powerpoint/2010/main" val="24855395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055" y="274638"/>
            <a:ext cx="8776946" cy="1143000"/>
          </a:xfrm>
        </p:spPr>
        <p:txBody>
          <a:bodyPr>
            <a:normAutofit/>
          </a:bodyPr>
          <a:lstStyle/>
          <a:p>
            <a:r>
              <a:rPr lang="en-US" dirty="0" smtClean="0"/>
              <a:t>Solution: team-based spaces</a:t>
            </a:r>
            <a:endParaRPr lang="en-US" dirty="0"/>
          </a:p>
        </p:txBody>
      </p:sp>
      <p:pic>
        <p:nvPicPr>
          <p:cNvPr id="4" name="Content Placeholder 3" descr="GpInstATT_0636.jpg"/>
          <p:cNvPicPr>
            <a:picLocks noGrp="1" noChangeAspect="1"/>
          </p:cNvPicPr>
          <p:nvPr>
            <p:ph idx="1"/>
          </p:nvPr>
        </p:nvPicPr>
        <p:blipFill>
          <a:blip r:embed="rId3" cstate="print">
            <a:extLst>
              <a:ext uri="{28A0092B-C50C-407E-A947-70E740481C1C}">
                <a14:useLocalDpi xmlns:a14="http://schemas.microsoft.com/office/drawing/2010/main" val="0"/>
              </a:ext>
            </a:extLst>
          </a:blip>
          <a:srcRect t="13836" b="13836"/>
          <a:stretch>
            <a:fillRect/>
          </a:stretch>
        </p:blipFill>
        <p:spPr>
          <a:xfrm>
            <a:off x="313690" y="1417638"/>
            <a:ext cx="8458200" cy="4063253"/>
          </a:xfrm>
        </p:spPr>
      </p:pic>
    </p:spTree>
    <p:extLst>
      <p:ext uri="{BB962C8B-B14F-4D97-AF65-F5344CB8AC3E}">
        <p14:creationId xmlns:p14="http://schemas.microsoft.com/office/powerpoint/2010/main" val="21790084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Pedagogical problem</a:t>
            </a:r>
            <a:endParaRPr lang="en-US" dirty="0"/>
          </a:p>
        </p:txBody>
      </p:sp>
      <p:sp>
        <p:nvSpPr>
          <p:cNvPr id="3" name="Content Placeholder 2"/>
          <p:cNvSpPr>
            <a:spLocks noGrp="1"/>
          </p:cNvSpPr>
          <p:nvPr>
            <p:ph idx="1"/>
          </p:nvPr>
        </p:nvSpPr>
        <p:spPr/>
        <p:txBody>
          <a:bodyPr anchor="ctr">
            <a:normAutofit/>
          </a:bodyPr>
          <a:lstStyle/>
          <a:p>
            <a:pPr marL="68580" indent="0" algn="ctr">
              <a:buNone/>
            </a:pPr>
            <a:r>
              <a:rPr lang="en-US" sz="7200" dirty="0" smtClean="0"/>
              <a:t>(lack of)</a:t>
            </a:r>
          </a:p>
          <a:p>
            <a:pPr marL="68580" indent="0" algn="ctr">
              <a:buNone/>
            </a:pPr>
            <a:r>
              <a:rPr lang="en-US" sz="7200" dirty="0" smtClean="0"/>
              <a:t>Capacity for change</a:t>
            </a:r>
          </a:p>
        </p:txBody>
      </p:sp>
    </p:spTree>
    <p:extLst>
      <p:ext uri="{BB962C8B-B14F-4D97-AF65-F5344CB8AC3E}">
        <p14:creationId xmlns:p14="http://schemas.microsoft.com/office/powerpoint/2010/main" val="73017070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502"/>
            <a:ext cx="7772400" cy="1143000"/>
          </a:xfrm>
        </p:spPr>
        <p:txBody>
          <a:bodyPr/>
          <a:lstStyle/>
          <a:p>
            <a:r>
              <a:rPr lang="en-US" dirty="0" smtClean="0"/>
              <a:t>Solution: </a:t>
            </a:r>
            <a:r>
              <a:rPr lang="en-US" dirty="0" err="1" smtClean="0"/>
              <a:t>dirTt</a:t>
            </a:r>
            <a:r>
              <a:rPr lang="en-US" dirty="0" smtClean="0"/>
              <a:t> walls</a:t>
            </a:r>
            <a:endParaRPr lang="en-US" dirty="0"/>
          </a:p>
        </p:txBody>
      </p:sp>
      <p:pic>
        <p:nvPicPr>
          <p:cNvPr id="14" name="Content Placeholder 13" descr="6812309149_75d9d8b950_b(1).jpg"/>
          <p:cNvPicPr>
            <a:picLocks noGrp="1" noChangeAspect="1"/>
          </p:cNvPicPr>
          <p:nvPr>
            <p:ph idx="1"/>
          </p:nvPr>
        </p:nvPicPr>
        <p:blipFill>
          <a:blip r:embed="rId3">
            <a:extLst>
              <a:ext uri="{28A0092B-C50C-407E-A947-70E740481C1C}">
                <a14:useLocalDpi xmlns:a14="http://schemas.microsoft.com/office/drawing/2010/main" val="0"/>
              </a:ext>
            </a:extLst>
          </a:blip>
          <a:srcRect l="-51739" r="-51739"/>
          <a:stretch>
            <a:fillRect/>
          </a:stretch>
        </p:blipFill>
        <p:spPr>
          <a:xfrm>
            <a:off x="974458" y="947971"/>
            <a:ext cx="7619666" cy="5614313"/>
          </a:xfrm>
        </p:spPr>
      </p:pic>
    </p:spTree>
    <p:extLst>
      <p:ext uri="{BB962C8B-B14F-4D97-AF65-F5344CB8AC3E}">
        <p14:creationId xmlns:p14="http://schemas.microsoft.com/office/powerpoint/2010/main" val="315256846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Solution:  configuration options</a:t>
            </a:r>
            <a:endParaRPr lang="en-US" dirty="0"/>
          </a:p>
        </p:txBody>
      </p:sp>
      <p:pic>
        <p:nvPicPr>
          <p:cNvPr id="6" name="Content Placeholder 3" descr="W140 classroom trace.jpg"/>
          <p:cNvPicPr>
            <a:picLocks noGrp="1" noChangeAspect="1"/>
          </p:cNvPicPr>
          <p:nvPr>
            <p:ph idx="1"/>
          </p:nvPr>
        </p:nvPicPr>
        <p:blipFill>
          <a:blip r:embed="rId3">
            <a:extLst>
              <a:ext uri="{28A0092B-C50C-407E-A947-70E740481C1C}">
                <a14:useLocalDpi xmlns:a14="http://schemas.microsoft.com/office/drawing/2010/main" val="0"/>
              </a:ext>
            </a:extLst>
          </a:blip>
          <a:srcRect t="13988" b="13988"/>
          <a:stretch>
            <a:fillRect/>
          </a:stretch>
        </p:blipFill>
        <p:spPr>
          <a:xfrm>
            <a:off x="313136" y="1421176"/>
            <a:ext cx="8541648" cy="4103341"/>
          </a:xfrm>
        </p:spPr>
      </p:pic>
    </p:spTree>
    <p:extLst>
      <p:ext uri="{BB962C8B-B14F-4D97-AF65-F5344CB8AC3E}">
        <p14:creationId xmlns:p14="http://schemas.microsoft.com/office/powerpoint/2010/main" val="274535360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Solution: flexibility</a:t>
            </a:r>
            <a:endParaRPr lang="en-US" dirty="0"/>
          </a:p>
        </p:txBody>
      </p:sp>
      <p:pic>
        <p:nvPicPr>
          <p:cNvPr id="3" name="Content Placeholder 2" descr="6918261369_17595451bb_b.jpg"/>
          <p:cNvPicPr>
            <a:picLocks noGrp="1" noChangeAspect="1"/>
          </p:cNvPicPr>
          <p:nvPr>
            <p:ph idx="1"/>
          </p:nvPr>
        </p:nvPicPr>
        <p:blipFill>
          <a:blip r:embed="rId3">
            <a:extLst>
              <a:ext uri="{28A0092B-C50C-407E-A947-70E740481C1C}">
                <a14:useLocalDpi xmlns:a14="http://schemas.microsoft.com/office/drawing/2010/main" val="0"/>
              </a:ext>
            </a:extLst>
          </a:blip>
          <a:srcRect l="-19422" r="-19422"/>
          <a:stretch>
            <a:fillRect/>
          </a:stretch>
        </p:blipFill>
        <p:spPr>
          <a:xfrm>
            <a:off x="0" y="1235048"/>
            <a:ext cx="9473976" cy="4551224"/>
          </a:xfrm>
        </p:spPr>
      </p:pic>
    </p:spTree>
    <p:extLst>
      <p:ext uri="{BB962C8B-B14F-4D97-AF65-F5344CB8AC3E}">
        <p14:creationId xmlns:p14="http://schemas.microsoft.com/office/powerpoint/2010/main" val="257307363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don’t </a:t>
            </a:r>
            <a:r>
              <a:rPr lang="en-US" dirty="0" err="1" smtClean="0"/>
              <a:t>overprogram</a:t>
            </a:r>
            <a:endParaRPr lang="en-US" dirty="0"/>
          </a:p>
        </p:txBody>
      </p:sp>
      <p:pic>
        <p:nvPicPr>
          <p:cNvPr id="4" name="Content Placeholder 3" descr="6918262239_67a3fd4cb6_b.jpg"/>
          <p:cNvPicPr>
            <a:picLocks noGrp="1" noChangeAspect="1"/>
          </p:cNvPicPr>
          <p:nvPr>
            <p:ph idx="1"/>
          </p:nvPr>
        </p:nvPicPr>
        <p:blipFill>
          <a:blip r:embed="rId3">
            <a:extLst>
              <a:ext uri="{28A0092B-C50C-407E-A947-70E740481C1C}">
                <a14:useLocalDpi xmlns:a14="http://schemas.microsoft.com/office/drawing/2010/main" val="0"/>
              </a:ext>
            </a:extLst>
          </a:blip>
          <a:srcRect t="13988" b="13988"/>
          <a:stretch>
            <a:fillRect/>
          </a:stretch>
        </p:blipFill>
        <p:spPr/>
      </p:pic>
    </p:spTree>
    <p:extLst>
      <p:ext uri="{BB962C8B-B14F-4D97-AF65-F5344CB8AC3E}">
        <p14:creationId xmlns:p14="http://schemas.microsoft.com/office/powerpoint/2010/main" val="315611556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Pedagogical problem:</a:t>
            </a:r>
            <a:endParaRPr lang="en-US" dirty="0"/>
          </a:p>
        </p:txBody>
      </p:sp>
      <p:sp>
        <p:nvSpPr>
          <p:cNvPr id="3" name="Content Placeholder 2"/>
          <p:cNvSpPr>
            <a:spLocks noGrp="1"/>
          </p:cNvSpPr>
          <p:nvPr>
            <p:ph idx="1"/>
          </p:nvPr>
        </p:nvSpPr>
        <p:spPr/>
        <p:txBody>
          <a:bodyPr anchor="ctr">
            <a:normAutofit/>
          </a:bodyPr>
          <a:lstStyle/>
          <a:p>
            <a:pPr marL="68580" indent="0" algn="ctr">
              <a:buNone/>
            </a:pPr>
            <a:r>
              <a:rPr lang="en-US" sz="7200" dirty="0" smtClean="0"/>
              <a:t>(needed)</a:t>
            </a:r>
          </a:p>
          <a:p>
            <a:pPr marL="68580" indent="0" algn="ctr">
              <a:buNone/>
            </a:pPr>
            <a:r>
              <a:rPr lang="en-US" sz="7200" dirty="0" smtClean="0"/>
              <a:t>Pedagogical Support</a:t>
            </a:r>
          </a:p>
        </p:txBody>
      </p:sp>
    </p:spTree>
    <p:extLst>
      <p:ext uri="{BB962C8B-B14F-4D97-AF65-F5344CB8AC3E}">
        <p14:creationId xmlns:p14="http://schemas.microsoft.com/office/powerpoint/2010/main" val="17551056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experts nearby </a:t>
            </a:r>
            <a:endParaRPr lang="en-US" dirty="0"/>
          </a:p>
        </p:txBody>
      </p:sp>
      <p:pic>
        <p:nvPicPr>
          <p:cNvPr id="4" name="Content Placeholder 3" descr="6812304873_e6bb93fc78_b.jpg"/>
          <p:cNvPicPr>
            <a:picLocks noGrp="1" noChangeAspect="1"/>
          </p:cNvPicPr>
          <p:nvPr>
            <p:ph idx="1"/>
          </p:nvPr>
        </p:nvPicPr>
        <p:blipFill>
          <a:blip r:embed="rId3">
            <a:extLst>
              <a:ext uri="{28A0092B-C50C-407E-A947-70E740481C1C}">
                <a14:useLocalDpi xmlns:a14="http://schemas.microsoft.com/office/drawing/2010/main" val="0"/>
              </a:ext>
            </a:extLst>
          </a:blip>
          <a:srcRect l="-19422" r="-19422"/>
          <a:stretch>
            <a:fillRect/>
          </a:stretch>
        </p:blipFill>
        <p:spPr>
          <a:xfrm>
            <a:off x="-253608" y="1417638"/>
            <a:ext cx="9994291" cy="4801179"/>
          </a:xfrm>
        </p:spPr>
      </p:pic>
    </p:spTree>
    <p:extLst>
      <p:ext uri="{BB962C8B-B14F-4D97-AF65-F5344CB8AC3E}">
        <p14:creationId xmlns:p14="http://schemas.microsoft.com/office/powerpoint/2010/main" val="1352059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think?</a:t>
            </a:r>
            <a:endParaRPr lang="en-US" dirty="0"/>
          </a:p>
        </p:txBody>
      </p:sp>
      <p:sp>
        <p:nvSpPr>
          <p:cNvPr id="4" name="Rounded Rectangle 3"/>
          <p:cNvSpPr/>
          <p:nvPr/>
        </p:nvSpPr>
        <p:spPr>
          <a:xfrm>
            <a:off x="317486" y="1302603"/>
            <a:ext cx="8433727" cy="4282306"/>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597938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experts nearby</a:t>
            </a:r>
            <a:endParaRPr lang="en-US" dirty="0"/>
          </a:p>
        </p:txBody>
      </p:sp>
      <p:pic>
        <p:nvPicPr>
          <p:cNvPr id="6" name="Content Placeholder 5" descr="6812311679_2762cf95b2_b.jpg"/>
          <p:cNvPicPr>
            <a:picLocks noGrp="1" noChangeAspect="1"/>
          </p:cNvPicPr>
          <p:nvPr>
            <p:ph idx="1"/>
          </p:nvPr>
        </p:nvPicPr>
        <p:blipFill>
          <a:blip r:embed="rId3">
            <a:extLst>
              <a:ext uri="{28A0092B-C50C-407E-A947-70E740481C1C}">
                <a14:useLocalDpi xmlns:a14="http://schemas.microsoft.com/office/drawing/2010/main" val="0"/>
              </a:ext>
            </a:extLst>
          </a:blip>
          <a:srcRect t="13988" b="13988"/>
          <a:stretch>
            <a:fillRect/>
          </a:stretch>
        </p:blipFill>
        <p:spPr>
          <a:xfrm>
            <a:off x="258824" y="1417638"/>
            <a:ext cx="8582097" cy="4122772"/>
          </a:xfrm>
        </p:spPr>
      </p:pic>
    </p:spTree>
    <p:extLst>
      <p:ext uri="{BB962C8B-B14F-4D97-AF65-F5344CB8AC3E}">
        <p14:creationId xmlns:p14="http://schemas.microsoft.com/office/powerpoint/2010/main" val="264313696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experts nearby</a:t>
            </a:r>
            <a:endParaRPr lang="en-US" dirty="0"/>
          </a:p>
        </p:txBody>
      </p:sp>
      <p:pic>
        <p:nvPicPr>
          <p:cNvPr id="4" name="Content Placeholder 3" descr="KC Library Help copy.jpg"/>
          <p:cNvPicPr>
            <a:picLocks noGrp="1" noChangeAspect="1"/>
          </p:cNvPicPr>
          <p:nvPr>
            <p:ph idx="1"/>
          </p:nvPr>
        </p:nvPicPr>
        <p:blipFill>
          <a:blip r:embed="rId3">
            <a:extLst>
              <a:ext uri="{28A0092B-C50C-407E-A947-70E740481C1C}">
                <a14:useLocalDpi xmlns:a14="http://schemas.microsoft.com/office/drawing/2010/main" val="0"/>
              </a:ext>
            </a:extLst>
          </a:blip>
          <a:srcRect t="13988" b="13988"/>
          <a:stretch>
            <a:fillRect/>
          </a:stretch>
        </p:blipFill>
        <p:spPr>
          <a:xfrm>
            <a:off x="286656" y="1500415"/>
            <a:ext cx="8452199" cy="4060370"/>
          </a:xfrm>
        </p:spPr>
      </p:pic>
    </p:spTree>
    <p:extLst>
      <p:ext uri="{BB962C8B-B14F-4D97-AF65-F5344CB8AC3E}">
        <p14:creationId xmlns:p14="http://schemas.microsoft.com/office/powerpoint/2010/main" val="55712810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partnerships</a:t>
            </a:r>
            <a:endParaRPr lang="en-US" dirty="0"/>
          </a:p>
        </p:txBody>
      </p:sp>
      <p:pic>
        <p:nvPicPr>
          <p:cNvPr id="4" name="Content Placeholder 3" descr="6803209977_618164a78b_b.jpg"/>
          <p:cNvPicPr>
            <a:picLocks noGrp="1" noChangeAspect="1"/>
          </p:cNvPicPr>
          <p:nvPr>
            <p:ph idx="1"/>
          </p:nvPr>
        </p:nvPicPr>
        <p:blipFill>
          <a:blip r:embed="rId3">
            <a:extLst>
              <a:ext uri="{28A0092B-C50C-407E-A947-70E740481C1C}">
                <a14:useLocalDpi xmlns:a14="http://schemas.microsoft.com/office/drawing/2010/main" val="0"/>
              </a:ext>
            </a:extLst>
          </a:blip>
          <a:srcRect l="-19422" r="-19422"/>
          <a:stretch>
            <a:fillRect/>
          </a:stretch>
        </p:blipFill>
        <p:spPr>
          <a:xfrm>
            <a:off x="-555831" y="1217509"/>
            <a:ext cx="10283971" cy="4940339"/>
          </a:xfrm>
        </p:spPr>
      </p:pic>
    </p:spTree>
    <p:extLst>
      <p:ext uri="{BB962C8B-B14F-4D97-AF65-F5344CB8AC3E}">
        <p14:creationId xmlns:p14="http://schemas.microsoft.com/office/powerpoint/2010/main" val="21923849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Krause </a:t>
            </a:r>
            <a:r>
              <a:rPr lang="en-US" dirty="0"/>
              <a:t>innovation studio</a:t>
            </a:r>
          </a:p>
        </p:txBody>
      </p:sp>
      <p:pic>
        <p:nvPicPr>
          <p:cNvPr id="4" name="Content Placeholder 3" descr="Krause Innovation studio.jpg"/>
          <p:cNvPicPr>
            <a:picLocks noGrp="1" noChangeAspect="1"/>
          </p:cNvPicPr>
          <p:nvPr>
            <p:ph idx="1"/>
          </p:nvPr>
        </p:nvPicPr>
        <p:blipFill>
          <a:blip r:embed="rId3">
            <a:extLst>
              <a:ext uri="{28A0092B-C50C-407E-A947-70E740481C1C}">
                <a14:useLocalDpi xmlns:a14="http://schemas.microsoft.com/office/drawing/2010/main" val="0"/>
              </a:ext>
            </a:extLst>
          </a:blip>
          <a:srcRect t="17848" b="17848"/>
          <a:stretch>
            <a:fillRect/>
          </a:stretch>
        </p:blipFill>
        <p:spPr>
          <a:xfrm>
            <a:off x="62920" y="1171450"/>
            <a:ext cx="9081080" cy="4362480"/>
          </a:xfrm>
        </p:spPr>
      </p:pic>
    </p:spTree>
    <p:extLst>
      <p:ext uri="{BB962C8B-B14F-4D97-AF65-F5344CB8AC3E}">
        <p14:creationId xmlns:p14="http://schemas.microsoft.com/office/powerpoint/2010/main" val="357299595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Krause classroom</a:t>
            </a:r>
            <a:endParaRPr lang="en-US" dirty="0"/>
          </a:p>
        </p:txBody>
      </p:sp>
      <p:pic>
        <p:nvPicPr>
          <p:cNvPr id="4" name="Content Placeholder 3" descr="Krause classroom.jpg"/>
          <p:cNvPicPr>
            <a:picLocks noGrp="1" noChangeAspect="1"/>
          </p:cNvPicPr>
          <p:nvPr>
            <p:ph idx="1"/>
          </p:nvPr>
        </p:nvPicPr>
        <p:blipFill>
          <a:blip r:embed="rId3">
            <a:extLst>
              <a:ext uri="{28A0092B-C50C-407E-A947-70E740481C1C}">
                <a14:useLocalDpi xmlns:a14="http://schemas.microsoft.com/office/drawing/2010/main" val="0"/>
              </a:ext>
            </a:extLst>
          </a:blip>
          <a:srcRect t="17848" b="17848"/>
          <a:stretch>
            <a:fillRect/>
          </a:stretch>
        </p:blipFill>
        <p:spPr>
          <a:xfrm>
            <a:off x="-1" y="1098642"/>
            <a:ext cx="9147171" cy="4394229"/>
          </a:xfrm>
        </p:spPr>
      </p:pic>
    </p:spTree>
    <p:extLst>
      <p:ext uri="{BB962C8B-B14F-4D97-AF65-F5344CB8AC3E}">
        <p14:creationId xmlns:p14="http://schemas.microsoft.com/office/powerpoint/2010/main" val="101591960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kinds of spaces does your library need most right </a:t>
            </a:r>
            <a:r>
              <a:rPr lang="en-US" dirty="0" smtClean="0"/>
              <a:t>now?</a:t>
            </a:r>
            <a:endParaRPr lang="en-US" dirty="0"/>
          </a:p>
        </p:txBody>
      </p:sp>
    </p:spTree>
    <p:extLst>
      <p:ext uri="{BB962C8B-B14F-4D97-AF65-F5344CB8AC3E}">
        <p14:creationId xmlns:p14="http://schemas.microsoft.com/office/powerpoint/2010/main" val="61765669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Your Turn! </a:t>
            </a:r>
            <a:endParaRPr lang="en-US" dirty="0"/>
          </a:p>
        </p:txBody>
      </p:sp>
      <p:sp>
        <p:nvSpPr>
          <p:cNvPr id="6" name="Content Placeholder 2"/>
          <p:cNvSpPr txBox="1">
            <a:spLocks/>
          </p:cNvSpPr>
          <p:nvPr/>
        </p:nvSpPr>
        <p:spPr>
          <a:xfrm>
            <a:off x="580639" y="1417638"/>
            <a:ext cx="7772400" cy="3733800"/>
          </a:xfrm>
          <a:prstGeom prst="rect">
            <a:avLst/>
          </a:prstGeom>
        </p:spPr>
        <p:txBody>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r>
              <a:rPr lang="en-US" sz="2600" dirty="0" smtClean="0"/>
              <a:t>Break into teams (groups of 5)</a:t>
            </a:r>
          </a:p>
          <a:p>
            <a:r>
              <a:rPr lang="en-US" sz="2600" dirty="0" smtClean="0"/>
              <a:t>Each group gets a hypothetical scenario</a:t>
            </a:r>
          </a:p>
          <a:p>
            <a:r>
              <a:rPr lang="en-US" sz="2600" dirty="0" smtClean="0"/>
              <a:t>Each person assigned a role, assume this role for the exercise</a:t>
            </a:r>
          </a:p>
          <a:p>
            <a:r>
              <a:rPr lang="en-US" sz="2600" dirty="0" smtClean="0"/>
              <a:t>Each team needs a </a:t>
            </a:r>
            <a:r>
              <a:rPr lang="en-US" sz="2600" dirty="0" err="1" smtClean="0"/>
              <a:t>notetaker</a:t>
            </a:r>
            <a:r>
              <a:rPr lang="en-US" sz="2600" dirty="0" smtClean="0"/>
              <a:t> to record main points</a:t>
            </a:r>
          </a:p>
          <a:p>
            <a:pPr lvl="1"/>
            <a:r>
              <a:rPr lang="en-US" sz="2600" dirty="0" smtClean="0"/>
              <a:t>Decisions your group makes</a:t>
            </a:r>
          </a:p>
          <a:p>
            <a:pPr lvl="1"/>
            <a:r>
              <a:rPr lang="en-US" sz="2600" dirty="0" smtClean="0"/>
              <a:t>What are the greatest challenges your group faced?</a:t>
            </a:r>
            <a:endParaRPr lang="en-US" sz="2600" dirty="0"/>
          </a:p>
        </p:txBody>
      </p:sp>
    </p:spTree>
    <p:extLst>
      <p:ext uri="{BB962C8B-B14F-4D97-AF65-F5344CB8AC3E}">
        <p14:creationId xmlns:p14="http://schemas.microsoft.com/office/powerpoint/2010/main" val="267647398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#1</a:t>
            </a:r>
            <a:endParaRPr lang="en-US" dirty="0"/>
          </a:p>
        </p:txBody>
      </p:sp>
      <p:sp>
        <p:nvSpPr>
          <p:cNvPr id="3" name="Content Placeholder 2"/>
          <p:cNvSpPr>
            <a:spLocks noGrp="1"/>
          </p:cNvSpPr>
          <p:nvPr>
            <p:ph idx="1"/>
          </p:nvPr>
        </p:nvSpPr>
        <p:spPr>
          <a:xfrm>
            <a:off x="457200" y="778933"/>
            <a:ext cx="8001000" cy="5435599"/>
          </a:xfrm>
        </p:spPr>
        <p:txBody>
          <a:bodyPr>
            <a:noAutofit/>
          </a:bodyPr>
          <a:lstStyle/>
          <a:p>
            <a:pPr marL="68580" indent="0">
              <a:buNone/>
            </a:pPr>
            <a:endParaRPr lang="en-US" sz="2800" dirty="0"/>
          </a:p>
          <a:p>
            <a:r>
              <a:rPr lang="en-US" sz="2800" dirty="0" smtClean="0"/>
              <a:t>The </a:t>
            </a:r>
            <a:r>
              <a:rPr lang="en-US" sz="2800" dirty="0"/>
              <a:t>coordinator for the basic freshman English course has contacted the library with the news that all students in the course will create a podcast and a video as part of their coursework each semester.  This is a new addition to the course, and there is currently no technology on campus to support this initiative.  Your group must draft a bullet list of goals for this </a:t>
            </a:r>
            <a:r>
              <a:rPr lang="en-US" sz="2800" dirty="0" smtClean="0"/>
              <a:t>project…</a:t>
            </a:r>
            <a:endParaRPr lang="en-US" sz="2800" dirty="0"/>
          </a:p>
        </p:txBody>
      </p:sp>
    </p:spTree>
    <p:extLst>
      <p:ext uri="{BB962C8B-B14F-4D97-AF65-F5344CB8AC3E}">
        <p14:creationId xmlns:p14="http://schemas.microsoft.com/office/powerpoint/2010/main" val="193864232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#2</a:t>
            </a:r>
            <a:endParaRPr lang="en-US" dirty="0"/>
          </a:p>
        </p:txBody>
      </p:sp>
      <p:sp>
        <p:nvSpPr>
          <p:cNvPr id="3" name="Content Placeholder 2"/>
          <p:cNvSpPr>
            <a:spLocks noGrp="1"/>
          </p:cNvSpPr>
          <p:nvPr>
            <p:ph idx="1"/>
          </p:nvPr>
        </p:nvSpPr>
        <p:spPr/>
        <p:txBody>
          <a:bodyPr>
            <a:normAutofit/>
          </a:bodyPr>
          <a:lstStyle/>
          <a:p>
            <a:r>
              <a:rPr lang="en-US" sz="2800" dirty="0"/>
              <a:t>Yes, it’s MOOC time!  The distance education unit on campus has contacted the library indicating that they would like to create a space on campus where students can convene to listen to, reflect upon, and work on MOOCs.  This is to be a collaborative space.  It is your team’s job to decide how this request should be addressed, in the library or elsewhere.  </a:t>
            </a:r>
          </a:p>
        </p:txBody>
      </p:sp>
    </p:spTree>
    <p:extLst>
      <p:ext uri="{BB962C8B-B14F-4D97-AF65-F5344CB8AC3E}">
        <p14:creationId xmlns:p14="http://schemas.microsoft.com/office/powerpoint/2010/main" val="82390079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#3</a:t>
            </a:r>
            <a:endParaRPr lang="en-US" dirty="0"/>
          </a:p>
        </p:txBody>
      </p:sp>
      <p:sp>
        <p:nvSpPr>
          <p:cNvPr id="3" name="Content Placeholder 2"/>
          <p:cNvSpPr>
            <a:spLocks noGrp="1"/>
          </p:cNvSpPr>
          <p:nvPr>
            <p:ph idx="1"/>
          </p:nvPr>
        </p:nvSpPr>
        <p:spPr/>
        <p:txBody>
          <a:bodyPr>
            <a:normAutofit/>
          </a:bodyPr>
          <a:lstStyle/>
          <a:p>
            <a:r>
              <a:rPr lang="en-US" sz="2800" dirty="0"/>
              <a:t>The Provost has a big idea:  There will no longer be any general-use computers on campus, and every learning space will be BYOD (bring your own device).  Your team is tasked with designing the Libraries’ new BYOD learning commons.  Please note that your campus does NOT have a laptop requirement for students.  </a:t>
            </a:r>
          </a:p>
        </p:txBody>
      </p:sp>
    </p:spTree>
    <p:extLst>
      <p:ext uri="{BB962C8B-B14F-4D97-AF65-F5344CB8AC3E}">
        <p14:creationId xmlns:p14="http://schemas.microsoft.com/office/powerpoint/2010/main" val="25802250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915" y="4271788"/>
            <a:ext cx="8758447" cy="1362075"/>
          </a:xfrm>
        </p:spPr>
        <p:txBody>
          <a:bodyPr>
            <a:normAutofit/>
          </a:bodyPr>
          <a:lstStyle/>
          <a:p>
            <a:pPr algn="ctr"/>
            <a:r>
              <a:rPr lang="en-US" dirty="0"/>
              <a:t>Overview of </a:t>
            </a:r>
            <a:r>
              <a:rPr lang="en-US" dirty="0" smtClean="0"/>
              <a:t>our experience</a:t>
            </a:r>
            <a:endParaRPr lang="en-US" dirty="0"/>
          </a:p>
        </p:txBody>
      </p:sp>
      <p:pic>
        <p:nvPicPr>
          <p:cNvPr id="6" name="Picture 5" descr="CahoyClass_310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5405" y="90880"/>
            <a:ext cx="5066681" cy="4180908"/>
          </a:xfrm>
          <a:prstGeom prst="rect">
            <a:avLst/>
          </a:prstGeom>
        </p:spPr>
      </p:pic>
    </p:spTree>
    <p:extLst>
      <p:ext uri="{BB962C8B-B14F-4D97-AF65-F5344CB8AC3E}">
        <p14:creationId xmlns:p14="http://schemas.microsoft.com/office/powerpoint/2010/main" val="296778629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#4</a:t>
            </a:r>
            <a:endParaRPr lang="en-US" dirty="0"/>
          </a:p>
        </p:txBody>
      </p:sp>
      <p:sp>
        <p:nvSpPr>
          <p:cNvPr id="3" name="Content Placeholder 2"/>
          <p:cNvSpPr>
            <a:spLocks noGrp="1"/>
          </p:cNvSpPr>
          <p:nvPr>
            <p:ph idx="1"/>
          </p:nvPr>
        </p:nvSpPr>
        <p:spPr>
          <a:xfrm>
            <a:off x="220133" y="1278467"/>
            <a:ext cx="8568267" cy="4292599"/>
          </a:xfrm>
        </p:spPr>
        <p:txBody>
          <a:bodyPr>
            <a:noAutofit/>
          </a:bodyPr>
          <a:lstStyle/>
          <a:p>
            <a:r>
              <a:rPr lang="en-US" sz="2400" dirty="0"/>
              <a:t>Flip. That. Classroom!  Your library is home to several (to be exact, two) outdated instructional spaces.  Each room has 40 computers that are anchored to tables set in rows.  The rooms are narrow, and students cannot move around and collaborate between (or even within) rows.  A podium with a computer is at the front of the room.  The rooms are so deep, that students in the back rows cannot see what is projected at the front.  These rooms also double as general use computer labs for students when not in </a:t>
            </a:r>
            <a:r>
              <a:rPr lang="en-US" sz="2400" dirty="0" smtClean="0"/>
              <a:t>use.  The </a:t>
            </a:r>
            <a:r>
              <a:rPr lang="en-US" sz="2400" dirty="0"/>
              <a:t>Head of Reference and Instruction feels that the time has come to update the spaces.  Your team is charged with recommending the needed changes in the rooms.</a:t>
            </a:r>
          </a:p>
        </p:txBody>
      </p:sp>
    </p:spTree>
    <p:extLst>
      <p:ext uri="{BB962C8B-B14F-4D97-AF65-F5344CB8AC3E}">
        <p14:creationId xmlns:p14="http://schemas.microsoft.com/office/powerpoint/2010/main" val="283572465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further reading</a:t>
            </a:r>
            <a:endParaRPr lang="en-US" dirty="0"/>
          </a:p>
        </p:txBody>
      </p:sp>
      <p:sp>
        <p:nvSpPr>
          <p:cNvPr id="3" name="Content Placeholder 2"/>
          <p:cNvSpPr>
            <a:spLocks noGrp="1"/>
          </p:cNvSpPr>
          <p:nvPr>
            <p:ph idx="1"/>
          </p:nvPr>
        </p:nvSpPr>
        <p:spPr>
          <a:xfrm>
            <a:off x="685800" y="1176868"/>
            <a:ext cx="7772400" cy="3733800"/>
          </a:xfrm>
        </p:spPr>
        <p:txBody>
          <a:bodyPr>
            <a:noAutofit/>
          </a:bodyPr>
          <a:lstStyle/>
          <a:p>
            <a:r>
              <a:rPr lang="en-US" sz="2200" dirty="0"/>
              <a:t>Gibbon, Susan and Nancy Fried Foster.  Studying Students: Undergraduate Research Project at the University of Rochester.  </a:t>
            </a:r>
            <a:r>
              <a:rPr lang="en-US" sz="2200" dirty="0">
                <a:hlinkClick r:id="rId3"/>
              </a:rPr>
              <a:t>Chapter Four: Library Design &amp; Ethnography</a:t>
            </a:r>
            <a:r>
              <a:rPr lang="en-US" sz="2200" dirty="0"/>
              <a:t>.  ACRL, 2007</a:t>
            </a:r>
            <a:r>
              <a:rPr lang="en-US" sz="2200" dirty="0" smtClean="0"/>
              <a:t>.</a:t>
            </a:r>
          </a:p>
          <a:p>
            <a:r>
              <a:rPr lang="en-US" sz="2200" dirty="0" smtClean="0"/>
              <a:t>Diana </a:t>
            </a:r>
            <a:r>
              <a:rPr lang="en-US" sz="2200" dirty="0"/>
              <a:t>&amp; James L. </a:t>
            </a:r>
            <a:r>
              <a:rPr lang="en-US" sz="2200" dirty="0" err="1"/>
              <a:t>Oblinger</a:t>
            </a:r>
            <a:r>
              <a:rPr lang="en-US" sz="2200" dirty="0"/>
              <a:t>.  Educating the Net Generation.  </a:t>
            </a:r>
            <a:r>
              <a:rPr lang="en-US" sz="2200" dirty="0">
                <a:hlinkClick r:id="rId4"/>
              </a:rPr>
              <a:t>Chapter Twelve: Learning Spaces</a:t>
            </a:r>
            <a:r>
              <a:rPr lang="en-US" sz="2200" dirty="0"/>
              <a:t>, </a:t>
            </a:r>
            <a:r>
              <a:rPr lang="en-US" sz="2200" dirty="0">
                <a:hlinkClick r:id="rId5"/>
              </a:rPr>
              <a:t>Chapter Thirteen: Net-Generation Students &amp; Libraries</a:t>
            </a:r>
            <a:r>
              <a:rPr lang="en-US" sz="2200" dirty="0"/>
              <a:t>, </a:t>
            </a:r>
            <a:r>
              <a:rPr lang="en-US" sz="2200" dirty="0">
                <a:hlinkClick r:id="rId6"/>
              </a:rPr>
              <a:t>Chapter fifteen: Planning for Neomillennial Learning Styles: Implications for Investments in Technology and Faculty</a:t>
            </a:r>
            <a:r>
              <a:rPr lang="en-US" sz="2200" dirty="0"/>
              <a:t>.  EDUCAUSE, 2005</a:t>
            </a:r>
            <a:r>
              <a:rPr lang="en-US" sz="2200" dirty="0" smtClean="0"/>
              <a:t>.</a:t>
            </a:r>
          </a:p>
          <a:p>
            <a:r>
              <a:rPr lang="en-US" sz="2200" dirty="0" smtClean="0">
                <a:hlinkClick r:id="rId7"/>
              </a:rPr>
              <a:t>Commons </a:t>
            </a:r>
            <a:r>
              <a:rPr lang="en-US" sz="2200" dirty="0">
                <a:hlinkClick r:id="rId7"/>
              </a:rPr>
              <a:t>2.0: Library Spaces Designed for Collaborative Learning.</a:t>
            </a:r>
            <a:r>
              <a:rPr lang="en-US" sz="2200" dirty="0"/>
              <a:t>  Educause Quarterly, 2007.</a:t>
            </a:r>
          </a:p>
          <a:p>
            <a:endParaRPr lang="en-US" sz="2200" dirty="0"/>
          </a:p>
        </p:txBody>
      </p:sp>
    </p:spTree>
    <p:extLst>
      <p:ext uri="{BB962C8B-B14F-4D97-AF65-F5344CB8AC3E}">
        <p14:creationId xmlns:p14="http://schemas.microsoft.com/office/powerpoint/2010/main" val="121376185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a:t>
            </a:r>
            <a:endParaRPr lang="en-US" dirty="0"/>
          </a:p>
        </p:txBody>
      </p:sp>
      <p:sp>
        <p:nvSpPr>
          <p:cNvPr id="3" name="Content Placeholder 2"/>
          <p:cNvSpPr>
            <a:spLocks noGrp="1"/>
          </p:cNvSpPr>
          <p:nvPr>
            <p:ph idx="1"/>
          </p:nvPr>
        </p:nvSpPr>
        <p:spPr/>
        <p:txBody>
          <a:bodyPr>
            <a:normAutofit/>
          </a:bodyPr>
          <a:lstStyle/>
          <a:p>
            <a:r>
              <a:rPr lang="en-US" sz="2400" dirty="0" smtClean="0"/>
              <a:t>Emily Rimland</a:t>
            </a:r>
          </a:p>
          <a:p>
            <a:pPr lvl="1"/>
            <a:r>
              <a:rPr lang="en-US" sz="2400" dirty="0" err="1" smtClean="0"/>
              <a:t>erimland@psu.edu</a:t>
            </a:r>
            <a:endParaRPr lang="en-US" sz="2400" dirty="0" smtClean="0"/>
          </a:p>
          <a:p>
            <a:r>
              <a:rPr lang="en-US" sz="2400" dirty="0" err="1" smtClean="0"/>
              <a:t>Ellysa</a:t>
            </a:r>
            <a:r>
              <a:rPr lang="en-US" sz="2400" dirty="0" smtClean="0"/>
              <a:t> </a:t>
            </a:r>
            <a:r>
              <a:rPr lang="en-US" sz="2400" dirty="0" err="1" smtClean="0"/>
              <a:t>Cahoy</a:t>
            </a:r>
            <a:endParaRPr lang="en-US" sz="2400" dirty="0" smtClean="0"/>
          </a:p>
          <a:p>
            <a:pPr lvl="1"/>
            <a:r>
              <a:rPr lang="en-US" sz="2400" dirty="0" err="1" smtClean="0"/>
              <a:t>ellysa@psu.edu</a:t>
            </a:r>
            <a:endParaRPr lang="en-US" sz="2400" dirty="0" smtClean="0"/>
          </a:p>
          <a:p>
            <a:r>
              <a:rPr lang="en-US" sz="2400" dirty="0" smtClean="0"/>
              <a:t>Web sites</a:t>
            </a:r>
          </a:p>
          <a:p>
            <a:pPr lvl="1"/>
            <a:r>
              <a:rPr lang="en-US" sz="2400" dirty="0" smtClean="0"/>
              <a:t>PSU </a:t>
            </a:r>
            <a:r>
              <a:rPr lang="en-US" sz="2400" dirty="0"/>
              <a:t>Knowledge Commons: </a:t>
            </a:r>
            <a:r>
              <a:rPr lang="en-US" sz="2400" dirty="0">
                <a:hlinkClick r:id="rId3"/>
              </a:rPr>
              <a:t>http://www.libraries.psu.edu/psul/</a:t>
            </a:r>
            <a:r>
              <a:rPr lang="en-US" sz="2400" dirty="0" smtClean="0">
                <a:hlinkClick r:id="rId3"/>
              </a:rPr>
              <a:t>kc.html</a:t>
            </a:r>
            <a:endParaRPr lang="en-US" sz="2400" dirty="0" smtClean="0"/>
          </a:p>
          <a:p>
            <a:pPr lvl="1"/>
            <a:r>
              <a:rPr lang="en-US" sz="2400" dirty="0" smtClean="0"/>
              <a:t>Krause </a:t>
            </a:r>
            <a:r>
              <a:rPr lang="en-US" sz="2400" dirty="0"/>
              <a:t>Innovation Studio: </a:t>
            </a:r>
            <a:r>
              <a:rPr lang="en-US" sz="2400" dirty="0">
                <a:hlinkClick r:id="rId4"/>
              </a:rPr>
              <a:t>http://innovation.ed.psu.edu</a:t>
            </a:r>
            <a:r>
              <a:rPr lang="en-US" sz="2400" dirty="0" smtClean="0">
                <a:hlinkClick r:id="rId4"/>
              </a:rPr>
              <a:t>/</a:t>
            </a:r>
            <a:endParaRPr lang="en-US" sz="2400" dirty="0" smtClean="0"/>
          </a:p>
          <a:p>
            <a:pPr lvl="1"/>
            <a:endParaRPr lang="en-US" sz="2400" dirty="0"/>
          </a:p>
        </p:txBody>
      </p:sp>
    </p:spTree>
    <p:extLst>
      <p:ext uri="{BB962C8B-B14F-4D97-AF65-F5344CB8AC3E}">
        <p14:creationId xmlns:p14="http://schemas.microsoft.com/office/powerpoint/2010/main" val="318363905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Pedagogical problems</a:t>
            </a:r>
            <a:endParaRPr lang="en-US" dirty="0"/>
          </a:p>
        </p:txBody>
      </p:sp>
      <p:sp>
        <p:nvSpPr>
          <p:cNvPr id="5" name="Content Placeholder 4"/>
          <p:cNvSpPr>
            <a:spLocks noGrp="1"/>
          </p:cNvSpPr>
          <p:nvPr>
            <p:ph idx="1"/>
          </p:nvPr>
        </p:nvSpPr>
        <p:spPr/>
        <p:txBody>
          <a:bodyPr>
            <a:normAutofit/>
          </a:bodyPr>
          <a:lstStyle/>
          <a:p>
            <a:pPr marL="68580" indent="0">
              <a:buNone/>
            </a:pPr>
            <a:r>
              <a:rPr lang="en-US" sz="4800" dirty="0" smtClean="0"/>
              <a:t>We asked ourselves….</a:t>
            </a:r>
          </a:p>
          <a:p>
            <a:pPr marL="468630" lvl="1" indent="0">
              <a:buNone/>
            </a:pPr>
            <a:r>
              <a:rPr lang="en-US" sz="4800" dirty="0" smtClean="0"/>
              <a:t>What do we need most?</a:t>
            </a:r>
          </a:p>
        </p:txBody>
      </p:sp>
    </p:spTree>
    <p:extLst>
      <p:ext uri="{BB962C8B-B14F-4D97-AF65-F5344CB8AC3E}">
        <p14:creationId xmlns:p14="http://schemas.microsoft.com/office/powerpoint/2010/main" val="23067287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Pedagogical problem:</a:t>
            </a:r>
            <a:endParaRPr lang="en-US" dirty="0"/>
          </a:p>
        </p:txBody>
      </p:sp>
      <p:sp>
        <p:nvSpPr>
          <p:cNvPr id="3" name="Content Placeholder 2"/>
          <p:cNvSpPr>
            <a:spLocks noGrp="1"/>
          </p:cNvSpPr>
          <p:nvPr>
            <p:ph idx="1"/>
          </p:nvPr>
        </p:nvSpPr>
        <p:spPr/>
        <p:txBody>
          <a:bodyPr anchor="ctr">
            <a:normAutofit/>
          </a:bodyPr>
          <a:lstStyle/>
          <a:p>
            <a:pPr marL="68580" indent="0" algn="ctr">
              <a:buNone/>
            </a:pPr>
            <a:r>
              <a:rPr lang="en-US" sz="7200" dirty="0" smtClean="0"/>
              <a:t>(lack of)</a:t>
            </a:r>
            <a:br>
              <a:rPr lang="en-US" sz="7200" dirty="0" smtClean="0"/>
            </a:br>
            <a:r>
              <a:rPr lang="en-US" sz="7200" dirty="0" smtClean="0"/>
              <a:t>Sustainability</a:t>
            </a:r>
          </a:p>
        </p:txBody>
      </p:sp>
    </p:spTree>
    <p:extLst>
      <p:ext uri="{BB962C8B-B14F-4D97-AF65-F5344CB8AC3E}">
        <p14:creationId xmlns:p14="http://schemas.microsoft.com/office/powerpoint/2010/main" val="316249556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Solution: </a:t>
            </a:r>
            <a:r>
              <a:rPr lang="en-US" dirty="0" err="1" smtClean="0"/>
              <a:t>Leed</a:t>
            </a:r>
            <a:r>
              <a:rPr lang="en-US" dirty="0" smtClean="0"/>
              <a:t> certified architect</a:t>
            </a:r>
            <a:endParaRPr lang="en-US" dirty="0"/>
          </a:p>
        </p:txBody>
      </p:sp>
      <p:pic>
        <p:nvPicPr>
          <p:cNvPr id="4" name="Content Placeholder 3" descr="IMG_2796.JPG"/>
          <p:cNvPicPr>
            <a:picLocks noGrp="1" noChangeAspect="1"/>
          </p:cNvPicPr>
          <p:nvPr>
            <p:ph idx="1"/>
          </p:nvPr>
        </p:nvPicPr>
        <p:blipFill>
          <a:blip r:embed="rId3">
            <a:extLst>
              <a:ext uri="{28A0092B-C50C-407E-A947-70E740481C1C}">
                <a14:useLocalDpi xmlns:a14="http://schemas.microsoft.com/office/drawing/2010/main" val="0"/>
              </a:ext>
            </a:extLst>
          </a:blip>
          <a:srcRect t="13948" b="13948"/>
          <a:stretch>
            <a:fillRect/>
          </a:stretch>
        </p:blipFill>
        <p:spPr/>
      </p:pic>
    </p:spTree>
    <p:extLst>
      <p:ext uri="{BB962C8B-B14F-4D97-AF65-F5344CB8AC3E}">
        <p14:creationId xmlns:p14="http://schemas.microsoft.com/office/powerpoint/2010/main" val="296394601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Solution: living walls</a:t>
            </a:r>
            <a:endParaRPr lang="en-US" dirty="0"/>
          </a:p>
        </p:txBody>
      </p:sp>
      <p:sp>
        <p:nvSpPr>
          <p:cNvPr id="2" name="Content Placeholder 1"/>
          <p:cNvSpPr>
            <a:spLocks noGrp="1"/>
          </p:cNvSpPr>
          <p:nvPr>
            <p:ph idx="1"/>
          </p:nvPr>
        </p:nvSpPr>
        <p:spPr/>
        <p:txBody>
          <a:bodyPr/>
          <a:lstStyle/>
          <a:p>
            <a:endParaRPr lang="en-US"/>
          </a:p>
        </p:txBody>
      </p:sp>
      <p:pic>
        <p:nvPicPr>
          <p:cNvPr id="5" name="Picture 4" descr="LivingWall_068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936" y="1252702"/>
            <a:ext cx="7809264" cy="5186750"/>
          </a:xfrm>
          <a:prstGeom prst="rect">
            <a:avLst/>
          </a:prstGeom>
        </p:spPr>
      </p:pic>
    </p:spTree>
    <p:extLst>
      <p:ext uri="{BB962C8B-B14F-4D97-AF65-F5344CB8AC3E}">
        <p14:creationId xmlns:p14="http://schemas.microsoft.com/office/powerpoint/2010/main" val="170866227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use natural lighting</a:t>
            </a:r>
            <a:endParaRPr lang="en-US" dirty="0"/>
          </a:p>
        </p:txBody>
      </p:sp>
      <p:pic>
        <p:nvPicPr>
          <p:cNvPr id="4" name="Content Placeholder 3" descr="IMG_2883.JPG"/>
          <p:cNvPicPr>
            <a:picLocks noGrp="1" noChangeAspect="1"/>
          </p:cNvPicPr>
          <p:nvPr>
            <p:ph idx="1"/>
          </p:nvPr>
        </p:nvPicPr>
        <p:blipFill>
          <a:blip r:embed="rId3">
            <a:extLst>
              <a:ext uri="{28A0092B-C50C-407E-A947-70E740481C1C}">
                <a14:useLocalDpi xmlns:a14="http://schemas.microsoft.com/office/drawing/2010/main" val="0"/>
              </a:ext>
            </a:extLst>
          </a:blip>
          <a:srcRect t="13948" b="13948"/>
          <a:stretch>
            <a:fillRect/>
          </a:stretch>
        </p:blipFill>
        <p:spPr>
          <a:xfrm>
            <a:off x="238246" y="1417638"/>
            <a:ext cx="8731789" cy="4194683"/>
          </a:xfrm>
        </p:spPr>
      </p:pic>
    </p:spTree>
    <p:extLst>
      <p:ext uri="{BB962C8B-B14F-4D97-AF65-F5344CB8AC3E}">
        <p14:creationId xmlns:p14="http://schemas.microsoft.com/office/powerpoint/2010/main" val="42005098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Pedagogical problem:</a:t>
            </a:r>
            <a:endParaRPr lang="en-US" dirty="0"/>
          </a:p>
        </p:txBody>
      </p:sp>
      <p:sp>
        <p:nvSpPr>
          <p:cNvPr id="3" name="Content Placeholder 2"/>
          <p:cNvSpPr>
            <a:spLocks noGrp="1"/>
          </p:cNvSpPr>
          <p:nvPr>
            <p:ph idx="1"/>
          </p:nvPr>
        </p:nvSpPr>
        <p:spPr/>
        <p:txBody>
          <a:bodyPr anchor="ctr">
            <a:normAutofit/>
          </a:bodyPr>
          <a:lstStyle/>
          <a:p>
            <a:pPr marL="68580" indent="0" algn="ctr">
              <a:buNone/>
            </a:pPr>
            <a:r>
              <a:rPr lang="en-US" sz="7200" dirty="0" smtClean="0"/>
              <a:t>(needed a)</a:t>
            </a:r>
          </a:p>
          <a:p>
            <a:pPr marL="68580" indent="0" algn="ctr">
              <a:buNone/>
            </a:pPr>
            <a:r>
              <a:rPr lang="en-US" sz="7200" dirty="0" smtClean="0"/>
              <a:t>Sense of Place</a:t>
            </a:r>
          </a:p>
        </p:txBody>
      </p:sp>
    </p:spTree>
    <p:extLst>
      <p:ext uri="{BB962C8B-B14F-4D97-AF65-F5344CB8AC3E}">
        <p14:creationId xmlns:p14="http://schemas.microsoft.com/office/powerpoint/2010/main" val="193054336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Urban Pop">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Urban Pop.thmx</Template>
  <TotalTime>1855</TotalTime>
  <Words>1251</Words>
  <Application>Microsoft Macintosh PowerPoint</Application>
  <PresentationFormat>On-screen Show (4:3)</PresentationFormat>
  <Paragraphs>153</Paragraphs>
  <Slides>32</Slides>
  <Notes>32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Urban Pop</vt:lpstr>
      <vt:lpstr>Harmonious learning spaces can make your instruction sing!   Designing pedagogy-focused classroom and consultation areas</vt:lpstr>
      <vt:lpstr>What do you think?</vt:lpstr>
      <vt:lpstr>Overview of our experience</vt:lpstr>
      <vt:lpstr>Pedagogical problems</vt:lpstr>
      <vt:lpstr>Pedagogical problem:</vt:lpstr>
      <vt:lpstr>Solution: Leed certified architect</vt:lpstr>
      <vt:lpstr>Solution: living walls</vt:lpstr>
      <vt:lpstr>Solution: use natural lighting</vt:lpstr>
      <vt:lpstr>Pedagogical problem:</vt:lpstr>
      <vt:lpstr>Solution: interior designer</vt:lpstr>
      <vt:lpstr>Solution:  “no front” classroom</vt:lpstr>
      <vt:lpstr>Solution: team-based spaces</vt:lpstr>
      <vt:lpstr>Pedagogical problem</vt:lpstr>
      <vt:lpstr>Solution: dirTt walls</vt:lpstr>
      <vt:lpstr>Solution:  configuration options</vt:lpstr>
      <vt:lpstr>Solution: flexibility</vt:lpstr>
      <vt:lpstr>Solution: don’t overprogram</vt:lpstr>
      <vt:lpstr>Pedagogical problem:</vt:lpstr>
      <vt:lpstr>Solution: experts nearby </vt:lpstr>
      <vt:lpstr>Solution: experts nearby</vt:lpstr>
      <vt:lpstr>Solution: experts nearby</vt:lpstr>
      <vt:lpstr>Solution: partnerships</vt:lpstr>
      <vt:lpstr>Krause innovation studio</vt:lpstr>
      <vt:lpstr>Krause classroom</vt:lpstr>
      <vt:lpstr>What kinds of spaces does your library need most right now?</vt:lpstr>
      <vt:lpstr>Your Turn! </vt:lpstr>
      <vt:lpstr>Scenario #1</vt:lpstr>
      <vt:lpstr>Scenario  #2</vt:lpstr>
      <vt:lpstr>Scenario #3</vt:lpstr>
      <vt:lpstr>Scenario #4</vt:lpstr>
      <vt:lpstr>For further reading</vt:lpstr>
      <vt:lpstr>Contact info</vt:lpstr>
    </vt:vector>
  </TitlesOfParts>
  <Company>Digital Library Technologies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Harmonious learning spaces can make your instruction sing!  Designing pedagogy-focused classroom and consultation areas</dc:title>
  <dc:creator>Emily Rimland</dc:creator>
  <cp:lastModifiedBy>Emily Rimland</cp:lastModifiedBy>
  <cp:revision>49</cp:revision>
  <dcterms:created xsi:type="dcterms:W3CDTF">2013-04-23T13:40:02Z</dcterms:created>
  <dcterms:modified xsi:type="dcterms:W3CDTF">2013-05-04T19:36:39Z</dcterms:modified>
</cp:coreProperties>
</file>